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97" r:id="rId2"/>
    <p:sldId id="449" r:id="rId3"/>
    <p:sldId id="450" r:id="rId4"/>
    <p:sldId id="523" r:id="rId5"/>
    <p:sldId id="453" r:id="rId6"/>
    <p:sldId id="538" r:id="rId7"/>
    <p:sldId id="455" r:id="rId8"/>
    <p:sldId id="524" r:id="rId9"/>
    <p:sldId id="525" r:id="rId10"/>
    <p:sldId id="527" r:id="rId11"/>
    <p:sldId id="526" r:id="rId12"/>
    <p:sldId id="456" r:id="rId13"/>
    <p:sldId id="458" r:id="rId14"/>
    <p:sldId id="457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513" r:id="rId25"/>
    <p:sldId id="514" r:id="rId26"/>
    <p:sldId id="468" r:id="rId27"/>
    <p:sldId id="469" r:id="rId28"/>
    <p:sldId id="470" r:id="rId29"/>
    <p:sldId id="471" r:id="rId30"/>
    <p:sldId id="472" r:id="rId31"/>
    <p:sldId id="473" r:id="rId32"/>
    <p:sldId id="474" r:id="rId33"/>
    <p:sldId id="475" r:id="rId34"/>
    <p:sldId id="476" r:id="rId35"/>
    <p:sldId id="478" r:id="rId36"/>
    <p:sldId id="477" r:id="rId37"/>
    <p:sldId id="479" r:id="rId38"/>
    <p:sldId id="480" r:id="rId39"/>
    <p:sldId id="481" r:id="rId40"/>
    <p:sldId id="482" r:id="rId41"/>
    <p:sldId id="483" r:id="rId42"/>
    <p:sldId id="484" r:id="rId43"/>
    <p:sldId id="485" r:id="rId44"/>
    <p:sldId id="486" r:id="rId45"/>
    <p:sldId id="487" r:id="rId46"/>
    <p:sldId id="488" r:id="rId47"/>
    <p:sldId id="489" r:id="rId48"/>
    <p:sldId id="490" r:id="rId49"/>
    <p:sldId id="454" r:id="rId50"/>
    <p:sldId id="528" r:id="rId51"/>
    <p:sldId id="493" r:id="rId52"/>
    <p:sldId id="494" r:id="rId53"/>
    <p:sldId id="495" r:id="rId54"/>
    <p:sldId id="496" r:id="rId55"/>
    <p:sldId id="529" r:id="rId56"/>
    <p:sldId id="505" r:id="rId57"/>
    <p:sldId id="516" r:id="rId58"/>
    <p:sldId id="530" r:id="rId59"/>
    <p:sldId id="521" r:id="rId60"/>
    <p:sldId id="517" r:id="rId61"/>
    <p:sldId id="518" r:id="rId62"/>
    <p:sldId id="519" r:id="rId63"/>
    <p:sldId id="520" r:id="rId64"/>
    <p:sldId id="515" r:id="rId65"/>
    <p:sldId id="531" r:id="rId66"/>
    <p:sldId id="532" r:id="rId67"/>
    <p:sldId id="533" r:id="rId68"/>
    <p:sldId id="534" r:id="rId69"/>
    <p:sldId id="535" r:id="rId70"/>
    <p:sldId id="536" r:id="rId71"/>
    <p:sldId id="53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1" id="{E3A6B26F-C891-2F45-A7FE-882B1E271CFF}">
          <p14:sldIdLst>
            <p14:sldId id="397"/>
            <p14:sldId id="449"/>
            <p14:sldId id="450"/>
            <p14:sldId id="523"/>
            <p14:sldId id="453"/>
            <p14:sldId id="538"/>
            <p14:sldId id="455"/>
            <p14:sldId id="524"/>
            <p14:sldId id="525"/>
            <p14:sldId id="527"/>
            <p14:sldId id="526"/>
            <p14:sldId id="456"/>
            <p14:sldId id="458"/>
            <p14:sldId id="457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513"/>
            <p14:sldId id="514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8"/>
            <p14:sldId id="477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54"/>
            <p14:sldId id="528"/>
            <p14:sldId id="493"/>
            <p14:sldId id="494"/>
            <p14:sldId id="495"/>
            <p14:sldId id="496"/>
            <p14:sldId id="529"/>
            <p14:sldId id="505"/>
            <p14:sldId id="516"/>
          </p14:sldIdLst>
        </p14:section>
        <p14:section name="part2" id="{25C3BA6A-421C-274D-96EF-2A5B1F17FD51}">
          <p14:sldIdLst>
            <p14:sldId id="530"/>
            <p14:sldId id="521"/>
            <p14:sldId id="517"/>
            <p14:sldId id="518"/>
            <p14:sldId id="519"/>
            <p14:sldId id="520"/>
            <p14:sldId id="515"/>
            <p14:sldId id="531"/>
            <p14:sldId id="532"/>
            <p14:sldId id="533"/>
            <p14:sldId id="534"/>
            <p14:sldId id="535"/>
            <p14:sldId id="536"/>
            <p14:sldId id="5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1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58"/>
  </p:normalViewPr>
  <p:slideViewPr>
    <p:cSldViewPr snapToGrid="0">
      <p:cViewPr varScale="1">
        <p:scale>
          <a:sx n="120" d="100"/>
          <a:sy n="120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163E1-28B6-45DA-88BA-8EB780DCD370}" type="datetimeFigureOut">
              <a:t>2/6/26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826E4-058E-48C6-8F63-36CD8E6968A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7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Add u-net and then add </a:t>
            </a:r>
            <a:r>
              <a:rPr lang="en-US" err="1">
                <a:ea typeface="Calibri"/>
                <a:cs typeface="Calibri"/>
              </a:rPr>
              <a:t>GaN</a:t>
            </a:r>
            <a:r>
              <a:rPr lang="en-US">
                <a:ea typeface="Calibri"/>
                <a:cs typeface="Calibri"/>
              </a:rPr>
              <a:t> and DDPM and remove some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826E4-058E-48C6-8F63-36CD8E6968A0}" type="slidenum"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36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U-Net is called U-Net because of its shape — it first compresses the image to learn </a:t>
            </a:r>
            <a:r>
              <a:rPr lang="en-SG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present, then expands it back to learn </a:t>
            </a:r>
            <a:r>
              <a:rPr lang="en-SG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each structure is.”</a:t>
            </a:r>
          </a:p>
          <a:p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 most important feature is the </a:t>
            </a:r>
            <a:r>
              <a:rPr lang="en-SG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connections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They pass high-resolution details from the encoder directly to the decoder.”</a:t>
            </a:r>
          </a:p>
          <a:p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“This is why U-Net is extremely popular in medical imaging — small errors in boundaries matter a lot.”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826E4-058E-48C6-8F63-36CD8E6968A0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894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C66A-BA2A-07F2-F65C-66B5ECFF4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5C27B-9C26-DBE7-3F82-FB8ACA34C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A4396-4BAB-33F6-66EF-BEA96583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1DDB9-8EBD-8EC9-EC88-AA875F65D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2146-A876-FDDB-B704-C3ED0A49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B591-4E89-1CCA-22A9-E4D2CC4B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5A3D4-4D54-9B1F-F2DE-0CB7FE7A7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07F5B-56E2-E2DB-A0DF-A455D5BA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ABA36-1CBE-5A79-1B04-6CCD1817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7E009-281D-EC3C-7972-CBC38317A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3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987FEB-2354-07BD-0C85-A16BF4849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9393C-5AEA-F902-53DB-F048FB1A2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84B96-1371-12D4-91C9-849A3825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B5E23-4C2F-B808-8418-C7CB28FB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04410-1504-445A-90B7-53B5390E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99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23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3789" y="6440741"/>
            <a:ext cx="508000" cy="365125"/>
          </a:xfrm>
          <a:prstGeom prst="rect">
            <a:avLst/>
          </a:prstGeom>
        </p:spPr>
        <p:txBody>
          <a:bodyPr/>
          <a:lstStyle>
            <a:lvl1pPr>
              <a:defRPr sz="1100" b="1" i="1">
                <a:solidFill>
                  <a:schemeClr val="bg1"/>
                </a:solidFill>
                <a:latin typeface="+mj-lt"/>
                <a:cs typeface="Avenir LT Std 55 Roman" panose="020B0503020203020204" pitchFamily="34" charset="0"/>
              </a:defRPr>
            </a:lvl1pPr>
          </a:lstStyle>
          <a:p>
            <a:pPr>
              <a:defRPr/>
            </a:pPr>
            <a:fld id="{6399DC15-1DD3-4B19-83E1-92D854AF59F1}" type="slidenum">
              <a:rPr lang="en-US" kern="0" smtClean="0">
                <a:solidFill>
                  <a:sysClr val="window" lastClr="FFFFFF"/>
                </a:solidFill>
              </a:rPr>
              <a:pPr>
                <a:defRPr/>
              </a:pPr>
              <a:t>‹#›</a:t>
            </a:fld>
            <a:endParaRPr lang="en-US" kern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69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BF67-35E3-2AD8-62DB-9041A852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61757-623B-A7DC-8405-128066C5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1C289-8932-3553-ED2B-42F95B8CB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4FA9B-3898-435E-EC58-711F818C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81A38-D30A-19D3-4AB8-DD6FD84C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8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5958-55CB-8FA1-1839-C069B0F0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9B150-E1F1-C33B-3986-6B8EEB771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C80F0-5431-33CF-F999-4CC7BE2F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4BF3-E4C1-1AC2-6D09-C872B62F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32D2C-EE48-4088-F17B-6F1B0C03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9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D1C8-A0C5-6F52-EDCC-4E0C43E7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67324-BF6F-5A23-9D05-33B3C1EE4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552A9-AA72-237E-C2D7-C101268F5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FE903-A5B9-95C3-AAB6-24041927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F699C-C80A-89C2-14B6-35698AE0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CAAF8-415C-289C-0379-1341913B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4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FA93-5AE7-1128-5567-C8A0AA99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5B8B8-28FD-1860-304B-3E33F8D9D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E659-41AF-4B10-7141-D3306085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5D0C5-460A-0A40-9E0D-FB1F02D43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B4CDCE-A0AB-0652-9BC4-0DB87FED1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4512B-FFA1-8433-19D5-E30086E2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FABF6-3591-DE2E-A030-FB1C93BB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EFD291-ACBF-D0EA-100B-7E4D5884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9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9CEAF-283F-65A4-26AB-5A76DF34E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6F8EB-5355-9F25-E164-664E1471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43331-AFCB-DDCA-0E40-6EE10C82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C3B70-4468-04BE-19F0-E2C9313D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17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C6B05-F341-9AB2-B188-9187FAA9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0A6368-B321-A0F5-B98A-7C90C462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8D667-1F3B-1FB8-D7F7-9A5E9486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A7ED-6934-33CA-EBB7-5AD6FD45E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5728-4894-AF74-E83E-0C4F465AA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5C4C9-40F4-9E97-E418-22EBA27DD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5EFC3-5512-0CED-B4D8-463FDBED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8A858-735E-7315-7517-163ECE9C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6CAA6-4592-608D-338E-EC2BB708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73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8E80-7180-4899-C1BE-C63937F4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AC0E3-F9E0-BE6F-D541-3D222A6D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7BD8F-1D00-738E-8752-A0FB7D119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FD4BA-1C87-18B8-366C-02366F13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4C0E8-43CF-9637-BDC8-6F190DDC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7FFFC-FDE8-7A05-3AF3-3A7F1CF6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2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F0C3A-69A7-1AC5-D70C-6284A3C4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05E67-5BA7-ECCF-0297-56B5EE0E3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96214-9438-7FA6-0771-0DB1BCACB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5A80F9-1552-2049-BE14-87A02A99E59B}" type="datetimeFigureOut">
              <a:rPr lang="en-US" smtClean="0"/>
              <a:t>2/6/26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5FA44-5BD8-B4B1-7526-76ADAD68D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910FC-657B-958E-0022-4965AC9A1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64F7F5-4A15-2C41-BD4F-A688A3AC5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ti0004@e.ntu.edu.sg" TargetMode="External"/><Relationship Id="rId2" Type="http://schemas.openxmlformats.org/officeDocument/2006/relationships/hyperlink" Target="mailto:amashini001@ntu.edu.s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solutions4u-asia.com/emailc/digitalimageprocessing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%C3%84%C3%A4retuvastuse_n%C3%A4ide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2883547/intuitive-understanding-of-1d-2d-and-3d-convolutions-in-convolutional-neural-n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gif"/><Relationship Id="rId7" Type="http://schemas.openxmlformats.org/officeDocument/2006/relationships/image" Target="../media/image16.gif"/><Relationship Id="rId2" Type="http://schemas.openxmlformats.org/officeDocument/2006/relationships/hyperlink" Target="https://ezyang.github.io/convolution-visualize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hyperlink" Target="https://towardsdatascience.com/intuitively-understanding-convolutions-for-deep-learning-1f6f42faee1#:~:text=The%202D%20convolution%20is%20a,into%20a%20single%20output%20pixel.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iguys/deep-convolutional-neural-networks-dcnns-explained-in-layman-terms-b990b2818061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651020" y="2247544"/>
            <a:ext cx="8758791" cy="732942"/>
          </a:xfrm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r>
              <a:rPr lang="en-SG"/>
              <a:t>Image Processing with </a:t>
            </a:r>
            <a:r>
              <a:rPr lang="en-SG">
                <a:solidFill>
                  <a:srgbClr val="D2143E"/>
                </a:solidFill>
              </a:rPr>
              <a:t>Deep Learning</a:t>
            </a:r>
            <a:endParaRPr lang="en-US">
              <a:solidFill>
                <a:srgbClr val="D2143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08170" y="3402691"/>
            <a:ext cx="11262309" cy="1149404"/>
          </a:xfrm>
        </p:spPr>
        <p:txBody>
          <a:bodyPr lIns="91440" tIns="45720" rIns="91440" bIns="45720" anchor="ctr">
            <a:noAutofit/>
          </a:bodyPr>
          <a:lstStyle/>
          <a:p>
            <a:pPr marL="0" indent="0">
              <a:buNone/>
            </a:pPr>
            <a:r>
              <a:rPr lang="en-SG" sz="2400"/>
              <a:t>Amashi Niwarthana (</a:t>
            </a:r>
            <a:r>
              <a:rPr lang="en-SG" sz="240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amashini001@ntu.edu.sg</a:t>
            </a:r>
            <a:r>
              <a:rPr lang="en-SG" sz="2400">
                <a:ea typeface="+mj-lt"/>
                <a:cs typeface="+mj-lt"/>
              </a:rPr>
              <a:t>)</a:t>
            </a:r>
            <a:r>
              <a:rPr lang="en-SG" sz="2400"/>
              <a:t>, </a:t>
            </a:r>
          </a:p>
          <a:p>
            <a:pPr marL="0" indent="0">
              <a:buNone/>
            </a:pPr>
            <a:r>
              <a:rPr lang="en-SG" sz="2400"/>
              <a:t>Sankeerthana Satini (</a:t>
            </a:r>
            <a:r>
              <a:rPr lang="en-SG" sz="240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sati0004@e.ntu.edu.sg</a:t>
            </a:r>
            <a:r>
              <a:rPr lang="en-SG" sz="2400"/>
              <a:t>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696685" y="5735271"/>
            <a:ext cx="5399315" cy="561740"/>
          </a:xfrm>
        </p:spPr>
        <p:txBody>
          <a:bodyPr lIns="91440" tIns="45720" rIns="91440" bIns="45720" anchor="ctr" anchorCtr="0">
            <a:normAutofit/>
          </a:bodyPr>
          <a:lstStyle/>
          <a:p>
            <a:pPr marL="0" indent="0">
              <a:buNone/>
            </a:pPr>
            <a:r>
              <a:rPr lang="en-SG" sz="2400"/>
              <a:t>February 06</a:t>
            </a:r>
            <a:r>
              <a:rPr lang="en-SG" sz="2400" baseline="30000"/>
              <a:t>th</a:t>
            </a:r>
            <a:r>
              <a:rPr lang="en-SG" sz="2400"/>
              <a:t>, 2026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0C0CBD5-79E0-34ED-299C-57754460947A}"/>
              </a:ext>
            </a:extLst>
          </p:cNvPr>
          <p:cNvSpPr txBox="1">
            <a:spLocks/>
          </p:cNvSpPr>
          <p:nvPr/>
        </p:nvSpPr>
        <p:spPr>
          <a:xfrm>
            <a:off x="651020" y="4196489"/>
            <a:ext cx="6820631" cy="3556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SG" sz="2000">
              <a:ea typeface="+mj-lt"/>
              <a:cs typeface="+mj-lt"/>
            </a:endParaRPr>
          </a:p>
        </p:txBody>
      </p:sp>
      <p:pic>
        <p:nvPicPr>
          <p:cNvPr id="1026" name="Picture 2" descr="Training on Digital Image Processing">
            <a:hlinkClick r:id="rId4"/>
            <a:extLst>
              <a:ext uri="{FF2B5EF4-FFF2-40B4-BE49-F238E27FC236}">
                <a16:creationId xmlns:a16="http://schemas.microsoft.com/office/drawing/2014/main" id="{69047464-6986-69A0-00EC-452430265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75" y="3176530"/>
            <a:ext cx="4093756" cy="34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NTU Logo">
            <a:extLst>
              <a:ext uri="{FF2B5EF4-FFF2-40B4-BE49-F238E27FC236}">
                <a16:creationId xmlns:a16="http://schemas.microsoft.com/office/drawing/2014/main" id="{224E4793-AC11-8970-35D0-E206839E6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" y="1001190"/>
            <a:ext cx="2656115" cy="95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BCB3C1-170E-1948-7778-153A2C9C829E}"/>
              </a:ext>
            </a:extLst>
          </p:cNvPr>
          <p:cNvCxnSpPr>
            <a:cxnSpLocks/>
          </p:cNvCxnSpPr>
          <p:nvPr/>
        </p:nvCxnSpPr>
        <p:spPr>
          <a:xfrm>
            <a:off x="708170" y="3113836"/>
            <a:ext cx="523543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CE1D8D-81F4-8F6D-8717-B1685E95E1F3}"/>
              </a:ext>
            </a:extLst>
          </p:cNvPr>
          <p:cNvCxnSpPr>
            <a:cxnSpLocks/>
          </p:cNvCxnSpPr>
          <p:nvPr/>
        </p:nvCxnSpPr>
        <p:spPr>
          <a:xfrm>
            <a:off x="5943600" y="3113836"/>
            <a:ext cx="24003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1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5EF982-613B-19B1-769F-D8D295BBC13E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CB4726-FA93-C94B-3FFC-5C399E4140D0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SG"/>
              <a:t>An RGB image extends this idea by using </a:t>
            </a:r>
            <a:r>
              <a:rPr lang="en-SG">
                <a:solidFill>
                  <a:srgbClr val="D2143E"/>
                </a:solidFill>
              </a:rPr>
              <a:t>three matrices </a:t>
            </a:r>
            <a:r>
              <a:rPr lang="en-SG"/>
              <a:t>instead of one.</a:t>
            </a:r>
          </a:p>
          <a:p>
            <a:pPr>
              <a:buNone/>
            </a:pPr>
            <a:r>
              <a:rPr lang="en-SG"/>
              <a:t>Each pixel is described by three intensity values:</a:t>
            </a:r>
          </a:p>
          <a:p>
            <a:pPr lvl="1"/>
            <a:r>
              <a:rPr lang="en-SG" b="1"/>
              <a:t>R</a:t>
            </a:r>
            <a:r>
              <a:rPr lang="en-SG"/>
              <a:t> – Red channel</a:t>
            </a:r>
          </a:p>
          <a:p>
            <a:pPr lvl="1"/>
            <a:r>
              <a:rPr lang="en-SG" b="1"/>
              <a:t>G</a:t>
            </a:r>
            <a:r>
              <a:rPr lang="en-SG"/>
              <a:t> – Green channel</a:t>
            </a:r>
          </a:p>
          <a:p>
            <a:pPr lvl="1"/>
            <a:r>
              <a:rPr lang="en-SG" b="1"/>
              <a:t>B</a:t>
            </a:r>
            <a:r>
              <a:rPr lang="en-SG"/>
              <a:t> – Blue channel</a:t>
            </a:r>
          </a:p>
          <a:p>
            <a:r>
              <a:rPr lang="en-SG"/>
              <a:t>So instead of a single number per pixel, we now have a triplet:</a:t>
            </a:r>
          </a:p>
          <a:p>
            <a:pPr marL="0" indent="0">
              <a:buNone/>
            </a:pPr>
            <a:r>
              <a:rPr lang="en-SG"/>
              <a:t>	{R,G,B}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1E409-9B1B-9442-5362-C21ECFEEFB14}"/>
              </a:ext>
            </a:extLst>
          </p:cNvPr>
          <p:cNvSpPr/>
          <p:nvPr/>
        </p:nvSpPr>
        <p:spPr>
          <a:xfrm>
            <a:off x="7510012" y="434239"/>
            <a:ext cx="828136" cy="82813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A66C6C-BBE6-8724-53CA-60E8EC0242D7}"/>
              </a:ext>
            </a:extLst>
          </p:cNvPr>
          <p:cNvSpPr/>
          <p:nvPr/>
        </p:nvSpPr>
        <p:spPr>
          <a:xfrm>
            <a:off x="8338148" y="434239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84FC0D-4793-2AE8-94A7-EE42551F56FD}"/>
              </a:ext>
            </a:extLst>
          </p:cNvPr>
          <p:cNvSpPr/>
          <p:nvPr/>
        </p:nvSpPr>
        <p:spPr>
          <a:xfrm>
            <a:off x="9166284" y="434239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D3DBC8-5482-37A5-2DC1-502C4BD59448}"/>
              </a:ext>
            </a:extLst>
          </p:cNvPr>
          <p:cNvSpPr/>
          <p:nvPr/>
        </p:nvSpPr>
        <p:spPr>
          <a:xfrm>
            <a:off x="9994420" y="434239"/>
            <a:ext cx="828136" cy="82813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F9922-D7EA-0298-FACD-0ECDC96E91F9}"/>
              </a:ext>
            </a:extLst>
          </p:cNvPr>
          <p:cNvSpPr/>
          <p:nvPr/>
        </p:nvSpPr>
        <p:spPr>
          <a:xfrm>
            <a:off x="10822556" y="434239"/>
            <a:ext cx="828136" cy="828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BED6F8-1226-9E56-E41D-EC7B415C0FFF}"/>
              </a:ext>
            </a:extLst>
          </p:cNvPr>
          <p:cNvSpPr/>
          <p:nvPr/>
        </p:nvSpPr>
        <p:spPr>
          <a:xfrm>
            <a:off x="7510012" y="126237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CC819A-8AE5-A6BF-81D2-37678EE0B1EF}"/>
              </a:ext>
            </a:extLst>
          </p:cNvPr>
          <p:cNvSpPr/>
          <p:nvPr/>
        </p:nvSpPr>
        <p:spPr>
          <a:xfrm>
            <a:off x="8338148" y="1262375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AAF320-41CF-7454-D698-E0012C239D1F}"/>
              </a:ext>
            </a:extLst>
          </p:cNvPr>
          <p:cNvSpPr/>
          <p:nvPr/>
        </p:nvSpPr>
        <p:spPr>
          <a:xfrm>
            <a:off x="9166284" y="126237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044070-FFD3-8EBC-491D-6DB2B4943EC3}"/>
              </a:ext>
            </a:extLst>
          </p:cNvPr>
          <p:cNvSpPr/>
          <p:nvPr/>
        </p:nvSpPr>
        <p:spPr>
          <a:xfrm>
            <a:off x="9994420" y="1262375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50A4A3-7BCD-C14E-57D3-1AFB9C0B6817}"/>
              </a:ext>
            </a:extLst>
          </p:cNvPr>
          <p:cNvSpPr/>
          <p:nvPr/>
        </p:nvSpPr>
        <p:spPr>
          <a:xfrm>
            <a:off x="10822556" y="1262375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184C4D-C0EA-B212-2BCA-97FFA3B5F3CC}"/>
              </a:ext>
            </a:extLst>
          </p:cNvPr>
          <p:cNvSpPr/>
          <p:nvPr/>
        </p:nvSpPr>
        <p:spPr>
          <a:xfrm>
            <a:off x="7510012" y="2090511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D9632-AC8B-B8E5-7B61-FCFA0402FA18}"/>
              </a:ext>
            </a:extLst>
          </p:cNvPr>
          <p:cNvSpPr/>
          <p:nvPr/>
        </p:nvSpPr>
        <p:spPr>
          <a:xfrm>
            <a:off x="8338148" y="209051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A7A72B-90B0-3455-B8B0-A0FDD9ECC103}"/>
              </a:ext>
            </a:extLst>
          </p:cNvPr>
          <p:cNvSpPr/>
          <p:nvPr/>
        </p:nvSpPr>
        <p:spPr>
          <a:xfrm>
            <a:off x="9166284" y="209051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7C6833-3493-F48F-A208-30D8D923AE44}"/>
              </a:ext>
            </a:extLst>
          </p:cNvPr>
          <p:cNvSpPr/>
          <p:nvPr/>
        </p:nvSpPr>
        <p:spPr>
          <a:xfrm>
            <a:off x="9994420" y="209051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DB1AB1-CAE7-D275-E0FB-C166BB800D89}"/>
              </a:ext>
            </a:extLst>
          </p:cNvPr>
          <p:cNvSpPr/>
          <p:nvPr/>
        </p:nvSpPr>
        <p:spPr>
          <a:xfrm>
            <a:off x="10822556" y="2090511"/>
            <a:ext cx="828136" cy="828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C8ADA8-E028-9BEA-A136-5F9E63C227C3}"/>
              </a:ext>
            </a:extLst>
          </p:cNvPr>
          <p:cNvSpPr/>
          <p:nvPr/>
        </p:nvSpPr>
        <p:spPr>
          <a:xfrm>
            <a:off x="7510012" y="2918647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D0888-4060-19FB-7DB3-18FEDCE78BFE}"/>
              </a:ext>
            </a:extLst>
          </p:cNvPr>
          <p:cNvSpPr/>
          <p:nvPr/>
        </p:nvSpPr>
        <p:spPr>
          <a:xfrm>
            <a:off x="8338148" y="291864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6C664B-5296-FFCF-648C-F6C890F20DAA}"/>
              </a:ext>
            </a:extLst>
          </p:cNvPr>
          <p:cNvSpPr/>
          <p:nvPr/>
        </p:nvSpPr>
        <p:spPr>
          <a:xfrm>
            <a:off x="9166284" y="2918647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4D82C5-2F71-D191-E0F6-EF0DBFB0380C}"/>
              </a:ext>
            </a:extLst>
          </p:cNvPr>
          <p:cNvSpPr/>
          <p:nvPr/>
        </p:nvSpPr>
        <p:spPr>
          <a:xfrm>
            <a:off x="9994420" y="291864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58DDD7-0BD1-A0F1-216C-CB847A897A90}"/>
              </a:ext>
            </a:extLst>
          </p:cNvPr>
          <p:cNvSpPr/>
          <p:nvPr/>
        </p:nvSpPr>
        <p:spPr>
          <a:xfrm>
            <a:off x="10822556" y="2918647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8B5FDB-B8D7-ED60-598F-FC9716B7795E}"/>
              </a:ext>
            </a:extLst>
          </p:cNvPr>
          <p:cNvSpPr/>
          <p:nvPr/>
        </p:nvSpPr>
        <p:spPr>
          <a:xfrm>
            <a:off x="7510012" y="3746783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31A6FD-3F03-E242-DD3A-51CDFD47A22E}"/>
              </a:ext>
            </a:extLst>
          </p:cNvPr>
          <p:cNvSpPr/>
          <p:nvPr/>
        </p:nvSpPr>
        <p:spPr>
          <a:xfrm>
            <a:off x="8338148" y="374678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EC8DF5-DD88-575E-060A-A3969DCE3AF8}"/>
              </a:ext>
            </a:extLst>
          </p:cNvPr>
          <p:cNvSpPr/>
          <p:nvPr/>
        </p:nvSpPr>
        <p:spPr>
          <a:xfrm>
            <a:off x="9166284" y="3746783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DA3DE1-C477-11A0-C82C-82A32279383E}"/>
              </a:ext>
            </a:extLst>
          </p:cNvPr>
          <p:cNvSpPr/>
          <p:nvPr/>
        </p:nvSpPr>
        <p:spPr>
          <a:xfrm>
            <a:off x="9994420" y="374678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AE6620-8777-A73C-40C6-4E95005B3B5B}"/>
              </a:ext>
            </a:extLst>
          </p:cNvPr>
          <p:cNvSpPr/>
          <p:nvPr/>
        </p:nvSpPr>
        <p:spPr>
          <a:xfrm>
            <a:off x="10822556" y="3746783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2204CA-1050-76FB-7AA4-A12C5ACCAD23}"/>
                  </a:ext>
                </a:extLst>
              </p:cNvPr>
              <p:cNvSpPr txBox="1"/>
              <p:nvPr/>
            </p:nvSpPr>
            <p:spPr>
              <a:xfrm>
                <a:off x="11650692" y="2150636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2204CA-1050-76FB-7AA4-A12C5ACCA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692" y="2150636"/>
                <a:ext cx="5413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7" descr="NTU Logo">
            <a:extLst>
              <a:ext uri="{FF2B5EF4-FFF2-40B4-BE49-F238E27FC236}">
                <a16:creationId xmlns:a16="http://schemas.microsoft.com/office/drawing/2014/main" id="{49242750-83AA-DEF8-3398-D2030BFF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941C256-1D88-92B4-A41D-FC730EB686F4}"/>
              </a:ext>
            </a:extLst>
          </p:cNvPr>
          <p:cNvSpPr/>
          <p:nvPr/>
        </p:nvSpPr>
        <p:spPr>
          <a:xfrm>
            <a:off x="7095944" y="876799"/>
            <a:ext cx="828136" cy="828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151EC1-8481-4639-DAAA-B8F719D007B7}"/>
              </a:ext>
            </a:extLst>
          </p:cNvPr>
          <p:cNvSpPr/>
          <p:nvPr/>
        </p:nvSpPr>
        <p:spPr>
          <a:xfrm>
            <a:off x="7924080" y="876799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37CE90-9438-0069-3841-A90789E50332}"/>
              </a:ext>
            </a:extLst>
          </p:cNvPr>
          <p:cNvSpPr/>
          <p:nvPr/>
        </p:nvSpPr>
        <p:spPr>
          <a:xfrm>
            <a:off x="8752216" y="876799"/>
            <a:ext cx="828136" cy="828136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9C68C-5413-1FF6-4013-7EE5A0B98BFF}"/>
              </a:ext>
            </a:extLst>
          </p:cNvPr>
          <p:cNvSpPr/>
          <p:nvPr/>
        </p:nvSpPr>
        <p:spPr>
          <a:xfrm>
            <a:off x="9580352" y="876799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A256D4-26CA-E940-03D6-1F097F8EF1F9}"/>
              </a:ext>
            </a:extLst>
          </p:cNvPr>
          <p:cNvSpPr/>
          <p:nvPr/>
        </p:nvSpPr>
        <p:spPr>
          <a:xfrm>
            <a:off x="10408488" y="876799"/>
            <a:ext cx="828136" cy="828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04B378-2A8C-D308-5CD1-2A3439006DF3}"/>
              </a:ext>
            </a:extLst>
          </p:cNvPr>
          <p:cNvSpPr/>
          <p:nvPr/>
        </p:nvSpPr>
        <p:spPr>
          <a:xfrm>
            <a:off x="7095944" y="170493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9AA514-18F6-038C-C7CC-F7BAC1FC03DD}"/>
              </a:ext>
            </a:extLst>
          </p:cNvPr>
          <p:cNvSpPr/>
          <p:nvPr/>
        </p:nvSpPr>
        <p:spPr>
          <a:xfrm>
            <a:off x="7924080" y="1704935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D95E58-90F4-7EA4-DE21-1EE395016A54}"/>
              </a:ext>
            </a:extLst>
          </p:cNvPr>
          <p:cNvSpPr/>
          <p:nvPr/>
        </p:nvSpPr>
        <p:spPr>
          <a:xfrm>
            <a:off x="8752216" y="170493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26A07C-D282-B2E3-14E0-16C7B45BB7FB}"/>
              </a:ext>
            </a:extLst>
          </p:cNvPr>
          <p:cNvSpPr/>
          <p:nvPr/>
        </p:nvSpPr>
        <p:spPr>
          <a:xfrm>
            <a:off x="9580352" y="1704935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33D8BB-AC8E-7788-21D1-69A99CCDBC6F}"/>
              </a:ext>
            </a:extLst>
          </p:cNvPr>
          <p:cNvSpPr/>
          <p:nvPr/>
        </p:nvSpPr>
        <p:spPr>
          <a:xfrm>
            <a:off x="10408488" y="1704935"/>
            <a:ext cx="828136" cy="828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E20F8A-28C3-8017-16EE-29DE0CE57A57}"/>
              </a:ext>
            </a:extLst>
          </p:cNvPr>
          <p:cNvSpPr/>
          <p:nvPr/>
        </p:nvSpPr>
        <p:spPr>
          <a:xfrm>
            <a:off x="7095944" y="2533071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3B62E4-C978-C8FE-ABD1-0305AE423FCC}"/>
              </a:ext>
            </a:extLst>
          </p:cNvPr>
          <p:cNvSpPr/>
          <p:nvPr/>
        </p:nvSpPr>
        <p:spPr>
          <a:xfrm>
            <a:off x="7924080" y="253307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DB2A76-9964-4D2D-96E9-592687F8238C}"/>
              </a:ext>
            </a:extLst>
          </p:cNvPr>
          <p:cNvSpPr/>
          <p:nvPr/>
        </p:nvSpPr>
        <p:spPr>
          <a:xfrm>
            <a:off x="8752216" y="253307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0A0087-5A14-13FC-C282-C8472D65D5E6}"/>
              </a:ext>
            </a:extLst>
          </p:cNvPr>
          <p:cNvSpPr/>
          <p:nvPr/>
        </p:nvSpPr>
        <p:spPr>
          <a:xfrm>
            <a:off x="9580352" y="253307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EDC62B-E408-4F61-25B5-C4F13932411C}"/>
              </a:ext>
            </a:extLst>
          </p:cNvPr>
          <p:cNvSpPr/>
          <p:nvPr/>
        </p:nvSpPr>
        <p:spPr>
          <a:xfrm>
            <a:off x="10408488" y="2533071"/>
            <a:ext cx="828136" cy="828136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962822-2C63-1F90-4E97-ACEF9EC39CF0}"/>
              </a:ext>
            </a:extLst>
          </p:cNvPr>
          <p:cNvSpPr/>
          <p:nvPr/>
        </p:nvSpPr>
        <p:spPr>
          <a:xfrm>
            <a:off x="7095944" y="3361207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D775FC-CC7D-70D5-6BF2-5D6ABBC3AAED}"/>
              </a:ext>
            </a:extLst>
          </p:cNvPr>
          <p:cNvSpPr/>
          <p:nvPr/>
        </p:nvSpPr>
        <p:spPr>
          <a:xfrm>
            <a:off x="7924080" y="336120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4B29D8-E637-1DE0-6324-BD7E3AD72B8A}"/>
              </a:ext>
            </a:extLst>
          </p:cNvPr>
          <p:cNvSpPr/>
          <p:nvPr/>
        </p:nvSpPr>
        <p:spPr>
          <a:xfrm>
            <a:off x="8752216" y="3361207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A15527B-5B22-6956-F168-237187523F24}"/>
              </a:ext>
            </a:extLst>
          </p:cNvPr>
          <p:cNvSpPr/>
          <p:nvPr/>
        </p:nvSpPr>
        <p:spPr>
          <a:xfrm>
            <a:off x="9580352" y="336120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3CD759-1BCF-2126-45E0-E56BD62E08FC}"/>
              </a:ext>
            </a:extLst>
          </p:cNvPr>
          <p:cNvSpPr/>
          <p:nvPr/>
        </p:nvSpPr>
        <p:spPr>
          <a:xfrm>
            <a:off x="10408488" y="3361207"/>
            <a:ext cx="828136" cy="828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5696E5-48B3-5A29-7038-7372F00F252D}"/>
              </a:ext>
            </a:extLst>
          </p:cNvPr>
          <p:cNvSpPr/>
          <p:nvPr/>
        </p:nvSpPr>
        <p:spPr>
          <a:xfrm>
            <a:off x="7095944" y="4189343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297D9A-12C8-07ED-BBF7-D16983EB2192}"/>
              </a:ext>
            </a:extLst>
          </p:cNvPr>
          <p:cNvSpPr/>
          <p:nvPr/>
        </p:nvSpPr>
        <p:spPr>
          <a:xfrm>
            <a:off x="7924080" y="418934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6362B9-DA37-9D8B-5ECB-C953981D7D06}"/>
              </a:ext>
            </a:extLst>
          </p:cNvPr>
          <p:cNvSpPr/>
          <p:nvPr/>
        </p:nvSpPr>
        <p:spPr>
          <a:xfrm>
            <a:off x="8752216" y="4189343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2CD6BF-706A-A010-1EBA-C813935831A3}"/>
              </a:ext>
            </a:extLst>
          </p:cNvPr>
          <p:cNvSpPr/>
          <p:nvPr/>
        </p:nvSpPr>
        <p:spPr>
          <a:xfrm>
            <a:off x="9580352" y="418934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BB427E-C994-82EE-7427-B2F224A0A73E}"/>
              </a:ext>
            </a:extLst>
          </p:cNvPr>
          <p:cNvSpPr/>
          <p:nvPr/>
        </p:nvSpPr>
        <p:spPr>
          <a:xfrm>
            <a:off x="10408488" y="4189343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4392163-059A-C010-6870-EFDCC89564CB}"/>
                  </a:ext>
                </a:extLst>
              </p:cNvPr>
              <p:cNvSpPr txBox="1"/>
              <p:nvPr/>
            </p:nvSpPr>
            <p:spPr>
              <a:xfrm>
                <a:off x="11236624" y="2593196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4392163-059A-C010-6870-EFDCC8956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624" y="2593196"/>
                <a:ext cx="54130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B82758A2-C8E3-DF4A-F4DD-172BCB99FB2A}"/>
              </a:ext>
            </a:extLst>
          </p:cNvPr>
          <p:cNvSpPr/>
          <p:nvPr/>
        </p:nvSpPr>
        <p:spPr>
          <a:xfrm>
            <a:off x="6490643" y="1337104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FC1846-E6CE-1A97-09B4-5EFDDA39808D}"/>
              </a:ext>
            </a:extLst>
          </p:cNvPr>
          <p:cNvSpPr/>
          <p:nvPr/>
        </p:nvSpPr>
        <p:spPr>
          <a:xfrm>
            <a:off x="7318779" y="1337104"/>
            <a:ext cx="828136" cy="828136"/>
          </a:xfrm>
          <a:prstGeom prst="rect">
            <a:avLst/>
          </a:prstGeom>
          <a:solidFill>
            <a:srgbClr val="FF68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3B1F45-8E3D-EC61-E43A-24F61D981A3C}"/>
              </a:ext>
            </a:extLst>
          </p:cNvPr>
          <p:cNvSpPr/>
          <p:nvPr/>
        </p:nvSpPr>
        <p:spPr>
          <a:xfrm>
            <a:off x="8146915" y="1337104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0AF332-C8CA-25BD-A132-EE0C568B25F8}"/>
              </a:ext>
            </a:extLst>
          </p:cNvPr>
          <p:cNvSpPr/>
          <p:nvPr/>
        </p:nvSpPr>
        <p:spPr>
          <a:xfrm>
            <a:off x="8975051" y="1337104"/>
            <a:ext cx="828136" cy="828136"/>
          </a:xfrm>
          <a:prstGeom prst="rect">
            <a:avLst/>
          </a:prstGeom>
          <a:solidFill>
            <a:srgbClr val="FF68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A53B38-9DEB-C3C9-132D-382DE9C558ED}"/>
              </a:ext>
            </a:extLst>
          </p:cNvPr>
          <p:cNvSpPr/>
          <p:nvPr/>
        </p:nvSpPr>
        <p:spPr>
          <a:xfrm>
            <a:off x="9803187" y="1337104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2E8CEA-F417-0BDB-2E59-578C99B5CA6E}"/>
              </a:ext>
            </a:extLst>
          </p:cNvPr>
          <p:cNvSpPr/>
          <p:nvPr/>
        </p:nvSpPr>
        <p:spPr>
          <a:xfrm>
            <a:off x="6490643" y="2165240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7C1C25-1EA4-63AE-D8F5-213DDB17071B}"/>
              </a:ext>
            </a:extLst>
          </p:cNvPr>
          <p:cNvSpPr/>
          <p:nvPr/>
        </p:nvSpPr>
        <p:spPr>
          <a:xfrm>
            <a:off x="7318779" y="2165240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662370C-A76A-0029-0B33-02825A5F4D34}"/>
              </a:ext>
            </a:extLst>
          </p:cNvPr>
          <p:cNvSpPr/>
          <p:nvPr/>
        </p:nvSpPr>
        <p:spPr>
          <a:xfrm>
            <a:off x="8146915" y="2165240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C223C1-779A-1C63-6102-15991D1EEDB2}"/>
              </a:ext>
            </a:extLst>
          </p:cNvPr>
          <p:cNvSpPr/>
          <p:nvPr/>
        </p:nvSpPr>
        <p:spPr>
          <a:xfrm>
            <a:off x="8975051" y="2165240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E3AEC72-8E9D-37EF-CEC0-9157826BB4DD}"/>
              </a:ext>
            </a:extLst>
          </p:cNvPr>
          <p:cNvSpPr/>
          <p:nvPr/>
        </p:nvSpPr>
        <p:spPr>
          <a:xfrm>
            <a:off x="9803187" y="2165240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EC64568-8424-6EBC-FA2A-844F900655FA}"/>
              </a:ext>
            </a:extLst>
          </p:cNvPr>
          <p:cNvSpPr/>
          <p:nvPr/>
        </p:nvSpPr>
        <p:spPr>
          <a:xfrm>
            <a:off x="6490643" y="2993376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7EECA5-4A10-8337-E851-43DC1392BE2D}"/>
              </a:ext>
            </a:extLst>
          </p:cNvPr>
          <p:cNvSpPr/>
          <p:nvPr/>
        </p:nvSpPr>
        <p:spPr>
          <a:xfrm>
            <a:off x="7318779" y="2993376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1A26AA-F576-762F-B32B-04296B0F2B4D}"/>
              </a:ext>
            </a:extLst>
          </p:cNvPr>
          <p:cNvSpPr/>
          <p:nvPr/>
        </p:nvSpPr>
        <p:spPr>
          <a:xfrm>
            <a:off x="8146915" y="2993376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98C5CBE-9BD9-CC82-1DC4-CEE2F436E1D7}"/>
              </a:ext>
            </a:extLst>
          </p:cNvPr>
          <p:cNvSpPr/>
          <p:nvPr/>
        </p:nvSpPr>
        <p:spPr>
          <a:xfrm>
            <a:off x="8975051" y="2993376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16F3D66-47F2-6615-14EE-EA109CD28647}"/>
              </a:ext>
            </a:extLst>
          </p:cNvPr>
          <p:cNvSpPr/>
          <p:nvPr/>
        </p:nvSpPr>
        <p:spPr>
          <a:xfrm>
            <a:off x="9803187" y="2993376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197BF13-76D9-908B-0671-CEC6AFE45E0C}"/>
              </a:ext>
            </a:extLst>
          </p:cNvPr>
          <p:cNvSpPr/>
          <p:nvPr/>
        </p:nvSpPr>
        <p:spPr>
          <a:xfrm>
            <a:off x="6490643" y="3821512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381175-8935-DF98-D687-2FC434A157D2}"/>
              </a:ext>
            </a:extLst>
          </p:cNvPr>
          <p:cNvSpPr/>
          <p:nvPr/>
        </p:nvSpPr>
        <p:spPr>
          <a:xfrm>
            <a:off x="7318779" y="3821512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243D18-F2F7-DBE8-5CD5-8322B871D668}"/>
              </a:ext>
            </a:extLst>
          </p:cNvPr>
          <p:cNvSpPr/>
          <p:nvPr/>
        </p:nvSpPr>
        <p:spPr>
          <a:xfrm>
            <a:off x="8146915" y="3821512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11407E1-CA23-E812-7578-182107A9EF89}"/>
              </a:ext>
            </a:extLst>
          </p:cNvPr>
          <p:cNvSpPr/>
          <p:nvPr/>
        </p:nvSpPr>
        <p:spPr>
          <a:xfrm>
            <a:off x="8975051" y="3821512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BB4E204-5D6E-7CBF-D0BF-177FB05126EB}"/>
              </a:ext>
            </a:extLst>
          </p:cNvPr>
          <p:cNvSpPr/>
          <p:nvPr/>
        </p:nvSpPr>
        <p:spPr>
          <a:xfrm>
            <a:off x="9803187" y="3821512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147AF17-C520-9BF8-E535-EDBD92DE01F8}"/>
              </a:ext>
            </a:extLst>
          </p:cNvPr>
          <p:cNvSpPr/>
          <p:nvPr/>
        </p:nvSpPr>
        <p:spPr>
          <a:xfrm>
            <a:off x="6490643" y="4649648"/>
            <a:ext cx="828136" cy="828136"/>
          </a:xfrm>
          <a:prstGeom prst="rect">
            <a:avLst/>
          </a:prstGeom>
          <a:solidFill>
            <a:srgbClr val="FF68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63ECA2E-F7CA-7184-A4D3-523A75C95DDB}"/>
              </a:ext>
            </a:extLst>
          </p:cNvPr>
          <p:cNvSpPr/>
          <p:nvPr/>
        </p:nvSpPr>
        <p:spPr>
          <a:xfrm>
            <a:off x="7318779" y="4649648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8FB57C-43F4-5775-07FA-05EF3E22C6BE}"/>
              </a:ext>
            </a:extLst>
          </p:cNvPr>
          <p:cNvSpPr/>
          <p:nvPr/>
        </p:nvSpPr>
        <p:spPr>
          <a:xfrm>
            <a:off x="8146915" y="4649648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7E52DC0-A59D-9BE4-74FC-AFA1A0AECEF4}"/>
              </a:ext>
            </a:extLst>
          </p:cNvPr>
          <p:cNvSpPr/>
          <p:nvPr/>
        </p:nvSpPr>
        <p:spPr>
          <a:xfrm>
            <a:off x="8975051" y="4649648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96B2528-4D9D-2FCF-A829-B9ADE73F2890}"/>
              </a:ext>
            </a:extLst>
          </p:cNvPr>
          <p:cNvSpPr/>
          <p:nvPr/>
        </p:nvSpPr>
        <p:spPr>
          <a:xfrm>
            <a:off x="9803187" y="4649648"/>
            <a:ext cx="828136" cy="828136"/>
          </a:xfrm>
          <a:prstGeom prst="rect">
            <a:avLst/>
          </a:prstGeom>
          <a:solidFill>
            <a:srgbClr val="FF68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1D548BB-DDCE-DE04-0747-0DEBECF04C10}"/>
                  </a:ext>
                </a:extLst>
              </p:cNvPr>
              <p:cNvSpPr txBox="1"/>
              <p:nvPr/>
            </p:nvSpPr>
            <p:spPr>
              <a:xfrm>
                <a:off x="10631323" y="3053501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1D548BB-DDCE-DE04-0747-0DEBECF04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323" y="3053501"/>
                <a:ext cx="54130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2A6B761-2673-8879-48F5-CCB63F0C7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99" y="4880171"/>
            <a:ext cx="7772400" cy="20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9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B0CA-A830-44A4-75BF-0CA21636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0A74-8D6D-188B-9EC6-A8303EF1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16" y="652267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20918-B64F-C0E5-8119-0ACAD299B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46" y="1599770"/>
            <a:ext cx="5523154" cy="4605963"/>
          </a:xfrm>
        </p:spPr>
        <p:txBody>
          <a:bodyPr lIns="91440" tIns="45720" rIns="91440" bIns="45720" anchor="t"/>
          <a:lstStyle/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The simplest form of an image only has grayscale </a:t>
            </a:r>
            <a:r>
              <a:rPr lang="en-US" err="1">
                <a:cs typeface="Arial"/>
              </a:rPr>
              <a:t>colours</a:t>
            </a:r>
            <a:endParaRPr lang="en-US">
              <a:cs typeface="Arial"/>
            </a:endParaRP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84E46A-D97D-4827-79C0-3AFE26759843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F1273B-D74C-898E-E60A-0E52F08E4148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E18F2-8917-FA9A-05DF-9138E6C32D3B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AB063-260F-08E4-6978-40221FBA1814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F40B2-8F88-DC6D-92A6-16D6CEB33523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C761E-116C-B60C-B2F5-715F2FA6C0B9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87EB24-499D-C929-8386-9B1AC8A4A81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C5364D-B20D-85AC-B357-331C4963CB98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A0E7A-F9AA-D831-195E-8D8D53CBB474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505B60-B8A8-B9D8-E7EB-99FBD4C672EC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C83D61-BB48-FCF7-22CC-24FBF925D2E6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594C9F-2471-13D2-10A6-531EACB3165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FD06F-85DF-CB50-B004-FC0D04D3E265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64380C-293F-A7FE-4734-B0994B33ED15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3104F1-5B24-7274-AB47-6C1577C2BA4A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F71D5-E260-1508-F646-AD6B9F62B37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FE43C-1828-2F4F-0EA4-E0849B829C68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75A827-C8E5-5209-F412-CE33EB4AE93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E144A-1773-3012-8F3A-7C0F95DD9B96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BFECDF-773D-0B03-1FA8-7A2BB1D4432B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1D6EDC-0E21-4758-E491-5FE6CEA3FA54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A9CB51-9BCF-593D-9168-A6CBD7EBE6C6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E50F62-F455-ECEC-2FF6-C16BDE1498F5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39CF3F-DA6C-6CAC-1366-B4CA02DD422F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B62B8D-C99D-CE00-A054-0FFDB2CA03CA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07B379A-E265-09CE-CCA4-AF5C07DBD1EC}"/>
                  </a:ext>
                </a:extLst>
              </p:cNvPr>
              <p:cNvSpPr txBox="1"/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07B379A-E265-09CE-CCA4-AF5C07DBD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7" descr="NTU Logo">
            <a:extLst>
              <a:ext uri="{FF2B5EF4-FFF2-40B4-BE49-F238E27FC236}">
                <a16:creationId xmlns:a16="http://schemas.microsoft.com/office/drawing/2014/main" id="{6A32DF0A-2DEC-BB7F-DDAA-C91D95DD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2D33B3-500B-A15C-7C62-C35E94525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8428"/>
            <a:ext cx="6719392" cy="29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4C8B-8FCC-FB57-14A3-2DD488CC9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DD9B73-6222-B713-2B0F-019C0BEB5ED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D2EA2F-07CF-BAD5-B095-30F0317BAF34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8D3AE-ECE5-8817-4653-5AFE064B68E5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6B94F-68F8-C6A5-065A-055F0D102497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497FEF-EB4A-83CD-BC91-D25D3C714628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E2D62-F669-79B8-1993-72F2FF6920A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65E9AC-0F0B-0D8A-4011-FCBDCE04232F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EE38B1-F9AD-09E2-FB5B-0A8C76E55DB0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9A24BE-4F66-0675-884D-13486259839F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6BECB1-5C59-DEEC-20F4-553CA24D1D4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76747C-8187-0167-D945-B37EA73F3300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715165-0328-BA5F-7035-3052B01BADE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8684B4-218D-CCC3-8AD6-96286671D6FD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821F8E-9093-6727-E24A-7698FB4FEFEB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192257-D71D-1701-7355-A258935E267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DDFDA5-9EA8-3D98-FB88-B42E0B3DD34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D724B9-7AD4-6154-E3C7-ACF050211A1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8B2F9B-2427-F459-DA75-5329922BD57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00DAA8-4F98-4AEE-9B6C-9E990F3AB8E7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94FAF1-440D-1EAA-F819-C6136F7E22CD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87D9B5-E955-B279-D3C1-F076752F472F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5A610-3488-1635-E757-67F8A3122C59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9A695E-37D0-A7EA-9526-88B509678500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724958-93D2-E8AA-CB68-20955DF7901E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FF01C3-DD2E-E98A-65FE-A7537955D0BA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F1E225-67B8-78B0-3622-9BA413DB8E54}"/>
                  </a:ext>
                </a:extLst>
              </p:cNvPr>
              <p:cNvSpPr txBox="1"/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F1E225-67B8-78B0-3622-9BA413DB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79C7F086-13F6-1DEA-C101-4D509AE7CCCF}"/>
              </a:ext>
            </a:extLst>
          </p:cNvPr>
          <p:cNvSpPr/>
          <p:nvPr/>
        </p:nvSpPr>
        <p:spPr>
          <a:xfrm>
            <a:off x="3166674" y="389393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55D28D-D31E-9DE0-EE59-565AD78C8332}"/>
              </a:ext>
            </a:extLst>
          </p:cNvPr>
          <p:cNvSpPr/>
          <p:nvPr/>
        </p:nvSpPr>
        <p:spPr>
          <a:xfrm>
            <a:off x="3994810" y="3893932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D73845-66ED-236E-5078-3E44663434FB}"/>
              </a:ext>
            </a:extLst>
          </p:cNvPr>
          <p:cNvSpPr/>
          <p:nvPr/>
        </p:nvSpPr>
        <p:spPr>
          <a:xfrm>
            <a:off x="4822946" y="389393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9136-E175-DF7D-7141-201FEA9A1AD5}"/>
              </a:ext>
            </a:extLst>
          </p:cNvPr>
          <p:cNvSpPr/>
          <p:nvPr/>
        </p:nvSpPr>
        <p:spPr>
          <a:xfrm>
            <a:off x="3166674" y="472206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33E62D-F363-21CE-FFDC-8AC86FF7FF62}"/>
              </a:ext>
            </a:extLst>
          </p:cNvPr>
          <p:cNvSpPr/>
          <p:nvPr/>
        </p:nvSpPr>
        <p:spPr>
          <a:xfrm>
            <a:off x="3994810" y="472206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034969-9975-D8E4-5665-5D954ABCFB35}"/>
              </a:ext>
            </a:extLst>
          </p:cNvPr>
          <p:cNvSpPr/>
          <p:nvPr/>
        </p:nvSpPr>
        <p:spPr>
          <a:xfrm>
            <a:off x="4822946" y="472206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4D93CB-00A2-D4E6-D7AE-084FDD4D23B6}"/>
              </a:ext>
            </a:extLst>
          </p:cNvPr>
          <p:cNvSpPr/>
          <p:nvPr/>
        </p:nvSpPr>
        <p:spPr>
          <a:xfrm>
            <a:off x="3166674" y="555020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D0354F-0475-7529-9EA5-6BFA47828340}"/>
              </a:ext>
            </a:extLst>
          </p:cNvPr>
          <p:cNvSpPr/>
          <p:nvPr/>
        </p:nvSpPr>
        <p:spPr>
          <a:xfrm>
            <a:off x="3994810" y="5550204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FFD454-F6A1-035F-8935-C6E62A777D8D}"/>
              </a:ext>
            </a:extLst>
          </p:cNvPr>
          <p:cNvSpPr/>
          <p:nvPr/>
        </p:nvSpPr>
        <p:spPr>
          <a:xfrm>
            <a:off x="4822946" y="555020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3C85DB5-8992-3512-4F73-CA4A4964BECA}"/>
                  </a:ext>
                </a:extLst>
              </p:cNvPr>
              <p:cNvSpPr txBox="1"/>
              <p:nvPr/>
            </p:nvSpPr>
            <p:spPr>
              <a:xfrm>
                <a:off x="2607486" y="4782193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4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3C85DB5-8992-3512-4F73-CA4A4964B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486" y="4782193"/>
                <a:ext cx="54130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497A1DF4-B565-B392-A867-924AB4C45DC4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8EA3292-3881-29D6-86DF-46F0388C710D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44" name="Picture 7" descr="NTU Logo">
            <a:extLst>
              <a:ext uri="{FF2B5EF4-FFF2-40B4-BE49-F238E27FC236}">
                <a16:creationId xmlns:a16="http://schemas.microsoft.com/office/drawing/2014/main" id="{F3BC933B-CD44-AD9D-5908-2BAF7D7A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637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4803E-DFDE-87CD-DF41-7C5970C2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0FC873-4029-561C-59CF-76705CB98B7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24A7A-41E2-A1C8-ED24-2FA17DE8651E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9886F-FB0C-5216-BB04-AD03810D4F3D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E8FA85-350B-BBF3-1797-E90BD0AA0DC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5E44EB-65D9-D0FF-BC75-6F7E7866E3ED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AC64C5-709B-BC97-D7A4-2954D9D0AB2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6F4642-31E1-0686-CF33-20E7659E3D76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EE7AF2-B3DD-46BD-D5DB-D9943988E850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6E0287-DDDA-66F0-2DD8-EF354ED85F02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F2124C-6AFD-D171-C153-FCCEE99609A4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E5A55A-612A-5606-AE13-06F84844747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759D4D-74A3-8874-73E3-E08F98790D9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DFF38-165D-8C51-5242-7405AF962E30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0A5A9A-726F-CA95-1683-04289AD077F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62A67D-7B24-3436-97F4-97B73BE5F15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33DAF6-A4A7-F01A-859D-67A2BE11EA13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3CF481-96A3-ECB2-382E-55F6C6E5093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871058-523F-01AF-7CC9-E175B3AC8DCF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F1F01-D4D6-D0EF-7248-3322F8C43F79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4587F4-7DD9-9843-AE9D-ACA9A1478D61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AF3147-78B3-30A1-F447-8DD783CA6C03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6284A5-E328-7C63-0ABF-2A6CB6CC7000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0F6AE9-96C1-FA76-9FF2-9E0E027A63E9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20E711-CB68-D5C2-21FD-F390CDAFC2AF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252CA1-5E2B-764E-D1C2-4C7CD8A45E8F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14D215-55BC-D7B3-55CF-DAF7CF73A1C6}"/>
              </a:ext>
            </a:extLst>
          </p:cNvPr>
          <p:cNvSpPr/>
          <p:nvPr/>
        </p:nvSpPr>
        <p:spPr>
          <a:xfrm>
            <a:off x="2360762" y="376994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F99834-0221-F79F-D5DF-49359DA7758C}"/>
              </a:ext>
            </a:extLst>
          </p:cNvPr>
          <p:cNvSpPr/>
          <p:nvPr/>
        </p:nvSpPr>
        <p:spPr>
          <a:xfrm>
            <a:off x="3188898" y="376994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6FA6A6-AF26-3741-AAFB-34DEC332ED4A}"/>
              </a:ext>
            </a:extLst>
          </p:cNvPr>
          <p:cNvSpPr/>
          <p:nvPr/>
        </p:nvSpPr>
        <p:spPr>
          <a:xfrm>
            <a:off x="4017034" y="376994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E87DB0-CBE0-7668-B30C-106BE7C7BB7C}"/>
              </a:ext>
            </a:extLst>
          </p:cNvPr>
          <p:cNvSpPr/>
          <p:nvPr/>
        </p:nvSpPr>
        <p:spPr>
          <a:xfrm>
            <a:off x="2360762" y="459808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C73E14-ECFD-C9A1-041A-CC124F3C05ED}"/>
              </a:ext>
            </a:extLst>
          </p:cNvPr>
          <p:cNvSpPr/>
          <p:nvPr/>
        </p:nvSpPr>
        <p:spPr>
          <a:xfrm>
            <a:off x="3188898" y="459808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806741-9C08-C50F-24B8-D29DFD08BD3F}"/>
              </a:ext>
            </a:extLst>
          </p:cNvPr>
          <p:cNvSpPr/>
          <p:nvPr/>
        </p:nvSpPr>
        <p:spPr>
          <a:xfrm>
            <a:off x="4017034" y="459808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60183F-4DD9-A7CE-36DE-87600F0C2402}"/>
              </a:ext>
            </a:extLst>
          </p:cNvPr>
          <p:cNvSpPr/>
          <p:nvPr/>
        </p:nvSpPr>
        <p:spPr>
          <a:xfrm>
            <a:off x="2360762" y="542621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C62314-0E4B-8563-E2F1-CD538428C934}"/>
              </a:ext>
            </a:extLst>
          </p:cNvPr>
          <p:cNvSpPr/>
          <p:nvPr/>
        </p:nvSpPr>
        <p:spPr>
          <a:xfrm>
            <a:off x="3188898" y="5426218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477E2D-1D68-A1A7-C872-208822E1EA28}"/>
              </a:ext>
            </a:extLst>
          </p:cNvPr>
          <p:cNvSpPr/>
          <p:nvPr/>
        </p:nvSpPr>
        <p:spPr>
          <a:xfrm>
            <a:off x="4017034" y="542621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p:pic>
        <p:nvPicPr>
          <p:cNvPr id="3" name="Picture 7" descr="NTU Logo">
            <a:extLst>
              <a:ext uri="{FF2B5EF4-FFF2-40B4-BE49-F238E27FC236}">
                <a16:creationId xmlns:a16="http://schemas.microsoft.com/office/drawing/2014/main" id="{6E9A351B-A21C-8D3C-632E-0A9D633C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939EA3D-EFFF-72FB-5671-CD8F53735115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A169DB6-A661-63E5-5364-990D84875183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56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375 -0.5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37513 -0.521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6 L 0.375 -0.52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375 -0.521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37513 -0.5219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375 -0.5219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375 -0.5219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37513 -0.521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375 -0.5219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9EFE3-DEF8-BD6A-0278-3F60320B7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34D2D4-646F-D785-F2A3-120D8AA1438E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2B83C8-F748-C8B9-EDFE-92DBA112D125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B4F52-9C17-2D10-AD61-DD5DA9CDF90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741D6F-85D1-A351-B93F-09B587FDE78D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48D974-9928-5D5F-7D4E-C9A06835AD80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EF0F23-FC47-F9EB-0572-12E89255962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926E6E-4780-E623-5D52-5407AB6F63EF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CC2A2-8676-4E2E-6F8A-39B5436E4BE7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E4757A-4985-3A1C-3DF4-790A246FFFE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EBB39E-1369-CB8F-0653-8D71B5CE3F51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5F401D-7AF3-7265-607B-AFF854010C38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CDF746-D133-7737-FAAE-176CD72F378F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2869F4-0AD5-C660-0663-F044932EF6C6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2347BB-68E9-83EE-1B62-AB2CEC0CB846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774E35-A903-E054-6A72-CB7183DD2954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639BE7-6922-24AA-0C00-F4A349CB37FA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E0ECA-6943-9931-8BAA-6FD268CE6D3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373D96-EEE7-6DAB-5722-DED33FEB6105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6C2171-D511-5B2D-43C1-56A137FEA237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6CAD60-33AF-E2F9-96A1-2123CD60DD4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B78E94-0C0E-8E52-3DD4-A9F4E0C85F57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298BD2-55C5-84F4-7434-5FE86E1BD57F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1CA4F7-2EA2-6E40-FA38-4FA9B545EAC3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123DDB-2F16-8128-C823-7710D2FD49CC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6FCDFEF-E63F-7630-A7AC-E796B13037C9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pic>
        <p:nvPicPr>
          <p:cNvPr id="4" name="Picture 7" descr="NTU Logo">
            <a:extLst>
              <a:ext uri="{FF2B5EF4-FFF2-40B4-BE49-F238E27FC236}">
                <a16:creationId xmlns:a16="http://schemas.microsoft.com/office/drawing/2014/main" id="{92F91F50-60F0-37E0-451F-9B6565C2D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B48BC9-E6C7-8D38-A0FA-145A891F9082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661F21-2A3E-34CC-B418-F2253AEA18DC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20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E282C-41E6-6F61-43A0-8A2D6BFB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4241E4F-E4D6-281D-64D7-C3801FC9E558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216C20-255B-B987-44A9-D3DFAE04506F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B5231-C361-7DC3-A288-2C45F6CB9A44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223C13-A4D9-8559-C07B-56550CC181A9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7B753-F562-FB8B-5DEB-56748BF79BF6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ED2F57-4991-7712-4218-EFA0E822BC97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618FB4-FDC9-4A61-A1E7-CC83A274E96E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40507-49CB-9975-EC88-5C834CC839F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E9C4E7-3C72-8F38-167B-9F77C37F6F38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91B0B4-B0DC-0ED4-240C-059B6BE8FABD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DEA668-0CFE-8020-74DB-C213C985CF2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DA6C1A-A265-CD26-4EBA-90BEE7BC2D30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49CA60-75C9-1F0D-56FD-CC663ADC8A6F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88FCCB-BFD9-F095-0A35-2DA92E985B5C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C01FD-9DE8-3818-2278-52D4D3E0841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2227D5-7277-2B14-EE08-F43C055B902F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172020-FCEC-6726-E94A-4BEA2CA2C8CB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ACEB1F-4DA8-B2B0-29C2-4DD329A22E8F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39CA0-2953-685E-3148-5E913E8E835A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751D46-03AF-647C-1779-610DB00D311C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26F42-1D22-149A-D7F8-E78B9A02DB29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7B8F08-420E-E557-890F-6CB102450E0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3A6195-E5FF-8A16-5F63-F63F79E867C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CBE047-2BCC-A056-D015-B4F42C253BE1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001495-B0E7-DD32-3B06-EC9E69DFC11F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11366E-2D14-D2C8-5EBB-3D76147FB02D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28787E-B581-7E89-BD2B-DEB46C26F84F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6086DA-39B9-CA35-3D22-C60FD830D62D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6F44B-B089-2018-122C-354B8A976F78}"/>
              </a:ext>
            </a:extLst>
          </p:cNvPr>
          <p:cNvCxnSpPr>
            <a:cxnSpLocks/>
          </p:cNvCxnSpPr>
          <p:nvPr/>
        </p:nvCxnSpPr>
        <p:spPr>
          <a:xfrm flipH="1">
            <a:off x="2475781" y="793630"/>
            <a:ext cx="4649638" cy="3467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F9C13E-3A7C-4A95-BF2E-4CB318490793}"/>
              </a:ext>
            </a:extLst>
          </p:cNvPr>
          <p:cNvSpPr txBox="1"/>
          <p:nvPr/>
        </p:nvSpPr>
        <p:spPr>
          <a:xfrm>
            <a:off x="6284434" y="460555"/>
            <a:ext cx="733246" cy="58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  <p:pic>
        <p:nvPicPr>
          <p:cNvPr id="31" name="Picture 7" descr="NTU Logo">
            <a:extLst>
              <a:ext uri="{FF2B5EF4-FFF2-40B4-BE49-F238E27FC236}">
                <a16:creationId xmlns:a16="http://schemas.microsoft.com/office/drawing/2014/main" id="{202DA7B8-4AB4-5985-B463-FDD8730E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35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001E3-E1B1-E59C-E4C6-7AE208515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FFAE68D-DCB5-852B-73A9-C450B109E0E4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8BDF50-F612-B825-E512-15F4003C74F7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6B4677-BC90-03B6-77C5-D96F1EA5094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F667A-9577-2E5F-7383-898AFC965A62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FCD723-A5BE-6F0E-757E-56F543FD51F0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D4C2E6-0163-AC01-F678-968F2FF52869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063906-0404-9690-D663-ACD7ADAC8488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31D7A-D3BD-EE96-82EA-9E989E24962C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BBF013-BD92-06A8-CC4C-BA8317EBD60E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C1513-1034-F5ED-9FDD-5019A935DFF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A5ED5D-C6D9-A41D-BCB9-D061926C904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ACF213-2F94-88D0-63A8-E498459DD86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AE778E-EEF1-16F4-10E6-80DE20DB0512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0531C5-9827-7931-2E2C-FA51666E5A94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AA95AC-88B7-2DF4-8DFE-41F9DAC8BB70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51FAB-16D5-84AF-8CFF-E3EF2F541652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C77340-9337-41FF-6ADB-FB266253DC45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E334AE-50AD-A56B-BD77-2F91C89E6D08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DC9027-BFD4-0891-1AFE-BEC937A88A8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BF5DC5-9408-BC20-F1B2-7E886D956838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7A53B8-9F1A-FF83-BF13-EA960656DF2D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5ACD4D-8827-BB0A-C1A1-59CB604C62DB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80323F-9202-0654-E53D-94B64BFDDDCF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12B33B-5442-5E02-8764-560C75C0452E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6408D8-96FD-DA37-DD1F-3FE7D2D32AD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E2D8FA-91F4-25DE-0D32-7A8693C815EC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C0AFBF-76DB-4924-5C04-A2A6DEF6579C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F1AE6-9A3C-600C-0E89-DC204FCF907B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2B635B-6CC6-6A1F-B8E4-C48136B0F8C4}"/>
              </a:ext>
            </a:extLst>
          </p:cNvPr>
          <p:cNvCxnSpPr>
            <a:cxnSpLocks/>
          </p:cNvCxnSpPr>
          <p:nvPr/>
        </p:nvCxnSpPr>
        <p:spPr>
          <a:xfrm flipH="1">
            <a:off x="2475781" y="837398"/>
            <a:ext cx="5699185" cy="3424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14805D-F859-0822-D73A-F11BAC9FDB56}"/>
              </a:ext>
            </a:extLst>
          </p:cNvPr>
          <p:cNvSpPr txBox="1"/>
          <p:nvPr/>
        </p:nvSpPr>
        <p:spPr>
          <a:xfrm>
            <a:off x="6284434" y="460555"/>
            <a:ext cx="733246" cy="586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+1</a:t>
            </a:r>
          </a:p>
        </p:txBody>
      </p:sp>
      <p:pic>
        <p:nvPicPr>
          <p:cNvPr id="31" name="Picture 7" descr="NTU Logo">
            <a:extLst>
              <a:ext uri="{FF2B5EF4-FFF2-40B4-BE49-F238E27FC236}">
                <a16:creationId xmlns:a16="http://schemas.microsoft.com/office/drawing/2014/main" id="{BBFF703F-9789-7551-788C-CA6A615EF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95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77351-15F5-83CD-7B47-CDF9A10D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66B6395-9AD9-F841-73F4-C0CC341F7F13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68148D-22A0-9C7C-7465-403042DE9A26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61589C-98F9-49BE-3997-B7E9D5C856C1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56AA5-047F-2674-36E7-A5179E7EA2EF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348A05-F6A5-09C4-36E5-0772D33C7EE3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D5AF94-632E-E0D6-820C-080A87966CD4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5D7172-65E7-1D9D-B52B-2067ABABDCA6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D9AC1E-AD85-3BE7-FABF-1F36C5B04BCF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C37E60-97E5-2A08-5506-5A4004D89150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FBAE75-84F4-A920-7524-D8A3459801CD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965986-EB8F-4CFD-755A-0F43B78B918F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19EA2A-16B5-C033-9ACF-7690250D6E07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5357A2-5999-1B73-7D24-01AA5C536D58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6FFD9A-11C8-2BFB-656D-B0C0BC7F3E56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D04C1E-88C6-49C7-0935-BACB16369CE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EB976-2987-2004-0AA2-0A16A2BA2803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4CFD30-A599-1114-C2FC-98778122973D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A45903-5DDB-EDA9-4521-82A72CAA7373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925CD9-17D5-D69F-8677-700566AFCC4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AB31F9-525B-864F-B809-244069A753F4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7C81F2-FC5D-8548-F8D1-75A2E481991D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C35AF24-979F-E94B-072E-D598DF7FE4B1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7FC5E3-591E-9D86-7C6C-1D971D7BE85C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AB34D6-8B13-DA40-BC3C-1277B96EDFA9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EAF3A1-7E7F-87E7-4279-E52B7AC4EE1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675463-2B50-68C1-4C7C-50BB3F4F79D8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E1C9D9-D59D-65D9-998D-70CD08D32139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7047C-CC98-285A-C633-40BC2313781F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5B3A7F-3F84-F42B-F8C3-D760A5CCF9A8}"/>
              </a:ext>
            </a:extLst>
          </p:cNvPr>
          <p:cNvCxnSpPr>
            <a:cxnSpLocks/>
          </p:cNvCxnSpPr>
          <p:nvPr/>
        </p:nvCxnSpPr>
        <p:spPr>
          <a:xfrm flipH="1">
            <a:off x="2475781" y="818147"/>
            <a:ext cx="6514215" cy="3443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A22D05-73B2-CE9B-83EB-11461677A239}"/>
              </a:ext>
            </a:extLst>
          </p:cNvPr>
          <p:cNvSpPr txBox="1"/>
          <p:nvPr/>
        </p:nvSpPr>
        <p:spPr>
          <a:xfrm>
            <a:off x="6284434" y="460555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  <p:pic>
        <p:nvPicPr>
          <p:cNvPr id="31" name="Picture 7" descr="NTU Logo">
            <a:extLst>
              <a:ext uri="{FF2B5EF4-FFF2-40B4-BE49-F238E27FC236}">
                <a16:creationId xmlns:a16="http://schemas.microsoft.com/office/drawing/2014/main" id="{F6EA52AF-F80D-45E6-63FA-6F7A5D5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73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60B2B-C9A0-B4F1-2F62-C58D01DC1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6C58CD07-001A-4F89-8A38-7B7C825FB2EA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5916099-F391-4685-246E-39E5885C0D4F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DDCF5-2826-D6FD-30CF-771DF0B23A21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54828-D08C-87B6-3EAE-A335CA9C82D3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9949EE-786C-F51F-7D83-9CD42B85341E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1BD0D-AE56-37C5-4B70-842E21273EEF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3E460C-6FFB-3F24-E67A-EED7816C2B4F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77EFAA-5622-1FED-F15E-D951D45418B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AE56BD-645E-A77C-76BD-382421B15C6E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CFCC0-6C33-D920-209D-AD23432151AC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6FA2F9-1423-4B4C-268D-1235D87A112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DF015F-1EE2-5C69-C1B5-517C40E3A74D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1AA51D-E032-A2A6-8923-E28CA2F371E4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2CC1C-0DE0-6F21-BD9E-C61FD85DA901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206B57-A0E6-A00A-8570-9D7059FE580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4AF815-CC74-64FA-900F-6658B067420C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ED7617-0F00-B067-A488-D53CBDDF7477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B8EF2B-5736-507C-DBC9-C47B813EB45C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DB06D2-1E9F-00C0-5393-24286214C916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C2587C-B6AD-884B-FFDF-A5B2998335B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07C613-C813-9CAF-8886-156E1FECFC1B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23CF7C-109C-775A-F2F4-88760727616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7D9520-DDCD-DB06-704E-15FC23E10D2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0B3802-74B2-58D1-747B-048E7F4269A8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C594F2-262F-CB6D-E862-584E573C95CB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7D9D6F-7905-DC9A-DD1C-73136ACF2C39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BCC13E-D23B-FD77-BB88-15E3558E1072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0DDE2-9652-0081-87BB-F64B011539AB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6289C3-B4DB-BAAC-95EB-E00BB5D171AE}"/>
              </a:ext>
            </a:extLst>
          </p:cNvPr>
          <p:cNvCxnSpPr>
            <a:cxnSpLocks/>
          </p:cNvCxnSpPr>
          <p:nvPr/>
        </p:nvCxnSpPr>
        <p:spPr>
          <a:xfrm flipH="1">
            <a:off x="2475781" y="1674796"/>
            <a:ext cx="4877920" cy="2586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ECBDDD-2867-7CDC-0B82-95F2C864A43C}"/>
              </a:ext>
            </a:extLst>
          </p:cNvPr>
          <p:cNvSpPr txBox="1"/>
          <p:nvPr/>
        </p:nvSpPr>
        <p:spPr>
          <a:xfrm>
            <a:off x="6132034" y="1253035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  <p:pic>
        <p:nvPicPr>
          <p:cNvPr id="16" name="Picture 7" descr="NTU Logo">
            <a:extLst>
              <a:ext uri="{FF2B5EF4-FFF2-40B4-BE49-F238E27FC236}">
                <a16:creationId xmlns:a16="http://schemas.microsoft.com/office/drawing/2014/main" id="{50F96596-8182-AA3F-E345-D096B224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09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2DC8A-787E-37D4-5BD2-12D5D5068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06364F6-6655-4639-7FA8-23B9A759D3A5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C3D8ED-FEA7-6DC4-65FC-CA25A482F7DE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D92039-827F-6E9E-E32A-E58CD37193E1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C2619-7D9D-CBB2-4410-825358DB7D55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FEC63-15DF-7688-45FE-ABF452B41033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5DAD5-A2FF-8D20-CB63-6078F9C637F7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91122D-7A68-8847-8EFA-17FD1BCAB1C0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0BAFC4-EF2A-3CBE-820E-5B3BEC54A347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64150-4608-F368-279F-7ECF108245C9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F78C90-B93B-5CEC-9794-6AD400E8E0FE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80F945-8DA9-1824-7AEF-A24BE5A4B4E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B89CB-5784-52BB-9C67-C79057B6385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96F44B-1420-2DE0-729B-66D893044A5A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FA7539-9020-8816-C668-64AF0F7A3020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6C230-D6D4-6E89-5C20-54D3BF0A3EC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516C5F-03E8-A0E5-F306-11A382DBE5D6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F0F60C-12FE-8F63-07DD-87D2927C3BDB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1EDF16-D35E-B5B6-9D44-6E8AD878F57B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2DB36-EA25-CC64-BB97-8E09D8CDA819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B02DB6-4F12-D1AE-5D61-EBBF167FF649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0E82FB-DB88-8218-0A87-5CB5EC2EA967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2159B-1C0A-E7F9-AD95-F024B6076B8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21FE0D-189C-06E6-81EF-EC54F5722FB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BCB000-07BC-634F-EA84-C22C39B43616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9F2BF3-167A-3B8C-AE6A-2F323A4EDAE7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A7B6C4-F2E7-B36D-7F81-E1AA4ACC8C5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4B0E86-8A42-41D3-6106-80844ACC633D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18E84-23E3-1949-2A58-4FA3C2C4BB32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369A6B-5428-E1FA-7DCC-4282E07065EA}"/>
              </a:ext>
            </a:extLst>
          </p:cNvPr>
          <p:cNvCxnSpPr>
            <a:cxnSpLocks/>
          </p:cNvCxnSpPr>
          <p:nvPr/>
        </p:nvCxnSpPr>
        <p:spPr>
          <a:xfrm flipH="1">
            <a:off x="2475781" y="1703672"/>
            <a:ext cx="5724943" cy="2557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2BAA4E-7ED8-ADD2-532A-846A7CFE5FD6}"/>
              </a:ext>
            </a:extLst>
          </p:cNvPr>
          <p:cNvSpPr txBox="1"/>
          <p:nvPr/>
        </p:nvSpPr>
        <p:spPr>
          <a:xfrm>
            <a:off x="5977245" y="1254648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D1E2AB2D-CEAC-D2B6-3975-F934BD08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04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3337-39BB-2A98-2486-687488D8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666713"/>
            <a:ext cx="11728247" cy="733267"/>
          </a:xfrm>
        </p:spPr>
        <p:txBody>
          <a:bodyPr lIns="91440" tIns="45720" rIns="91440" bIns="45720"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9CB2BB-3CBC-CEF3-E725-540EFE4CBDB8}"/>
              </a:ext>
            </a:extLst>
          </p:cNvPr>
          <p:cNvGraphicFramePr>
            <a:graphicFrameLocks noGrp="1"/>
          </p:cNvGraphicFramePr>
          <p:nvPr/>
        </p:nvGraphicFramePr>
        <p:xfrm>
          <a:off x="278899" y="1498161"/>
          <a:ext cx="11712315" cy="3394245"/>
        </p:xfrm>
        <a:graphic>
          <a:graphicData uri="http://schemas.openxmlformats.org/drawingml/2006/table">
            <a:tbl>
              <a:tblPr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2512258">
                  <a:extLst>
                    <a:ext uri="{9D8B030D-6E8A-4147-A177-3AD203B41FA5}">
                      <a16:colId xmlns:a16="http://schemas.microsoft.com/office/drawing/2014/main" val="882096350"/>
                    </a:ext>
                  </a:extLst>
                </a:gridCol>
                <a:gridCol w="9200057">
                  <a:extLst>
                    <a:ext uri="{9D8B030D-6E8A-4147-A177-3AD203B41FA5}">
                      <a16:colId xmlns:a16="http://schemas.microsoft.com/office/drawing/2014/main" val="451504251"/>
                    </a:ext>
                  </a:extLst>
                </a:gridCol>
              </a:tblGrid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1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Time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1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Item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13673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2:00-2:15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Introduction to Convolution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01953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2:15-2:45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Convolutional Neural Networks (CNNs)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480751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2:45-3:15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Classification with CNNs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013814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3:15-3:30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Break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202134"/>
                  </a:ext>
                </a:extLst>
              </a:tr>
            </a:tbl>
          </a:graphicData>
        </a:graphic>
      </p:graphicFrame>
      <p:pic>
        <p:nvPicPr>
          <p:cNvPr id="3" name="Picture 7" descr="NTU Logo">
            <a:extLst>
              <a:ext uri="{FF2B5EF4-FFF2-40B4-BE49-F238E27FC236}">
                <a16:creationId xmlns:a16="http://schemas.microsoft.com/office/drawing/2014/main" id="{5D751EE6-3C25-EC79-8D39-0FB97938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09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D9C92-A5E1-C504-5A0B-814958166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1CDA394-1994-D4A8-1761-3AF7D613E34F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A6C1A5B-6286-9F61-B50A-168DDC1A661E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74C90-CDAB-F71D-14DB-3A9621A33F29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920B6-3277-E686-BF77-C711DC85BCA9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33D70B-F081-DDA7-05E7-300D3B722A94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7631EC-2AEB-4A1D-4C3D-3A2582B38D74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51BD36-CFE8-11C6-4A28-299CF50D6E1B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9381EF-65FA-AB66-057E-4189DCDE44C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8C37DC-B111-D3A1-4FB1-69576ED1F805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C16D7D-0CA8-AAD8-FF8A-69017147FDD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F0629E-A4F7-C900-7113-D1A8A68E0B57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91EE5C-B959-2140-5908-4FBA7CE993E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3BDBC5-1146-3BE0-FF38-369ED5EE26AB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EF9FD4-D97E-1695-5304-C6120E91AD7D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2AF172-186C-15C3-2F33-666D3BBC585D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BC6286-965E-5441-259E-DFF831B935BA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36519C-97C7-4FE1-E251-BD29BD2F62E6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184C51-66AE-E29A-4945-613EDE8A5DB2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50F467-A981-9F02-C618-C11B7C3483B1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09A99B-7C84-A209-B806-15E9AF4D238F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A0FFCD-59F1-1317-05BD-F8671CD412DF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3C1F8F-0371-331C-D6CC-24397A6FE65E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4EF04C-DCBB-4133-808D-BEAE9875D918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0BA4C3-ACBA-C1B9-4407-5B6B83BB48C1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C007DE-A376-695F-85E4-8B7512EF6BD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634275-572D-EB95-F31B-4380C3F90DEE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98AA71-DFFA-8DEE-EE0C-534A5F648230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A675A-8249-E755-67ED-3573C47FE5D2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726A26-9DF4-1AA6-5133-631FB54560FA}"/>
              </a:ext>
            </a:extLst>
          </p:cNvPr>
          <p:cNvCxnSpPr>
            <a:cxnSpLocks/>
          </p:cNvCxnSpPr>
          <p:nvPr/>
        </p:nvCxnSpPr>
        <p:spPr>
          <a:xfrm flipH="1">
            <a:off x="2475781" y="1732168"/>
            <a:ext cx="6504590" cy="2529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36EE0D-DF75-370B-2898-A745726DF908}"/>
              </a:ext>
            </a:extLst>
          </p:cNvPr>
          <p:cNvSpPr txBox="1"/>
          <p:nvPr/>
        </p:nvSpPr>
        <p:spPr>
          <a:xfrm>
            <a:off x="6251565" y="1254648"/>
            <a:ext cx="679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37842528-EE2A-8875-A82D-65F37E62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10959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8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8C7EE-8740-F1E4-8A56-459E19FC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E70674A-120E-8058-4240-A33CB9DD99D8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9A2CD1A-83FC-4E5C-B7E5-31454E42FC1A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CE26B-FD6C-F53C-B4D4-2B6183BEE08E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B66BE-3A8F-3C7A-43F2-F6BE38208BED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97E809-C079-2DEC-9A4F-0BC29FCB36A3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4CBAFE-98B1-B13D-D850-DA93B1637D33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1C032C-8CA2-1CE0-3011-5B06072B9B4B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F1AEFC-18CF-3A1D-104C-1E2E743FC72A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A4C6D6-BA56-8032-A2ED-CF75C958A8E7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727B13-E9AF-3757-F5C3-70CA5C232853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FE3C0A-0200-5289-A4F1-E993C107FBE0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62928C-FEC0-C23A-8242-83173D264BCF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2FB58-BEA9-2D95-3297-6F8AED05AF09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B9E281-EA07-1A01-7A85-4BA5CC310F6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AF11A6-93AB-50E4-3759-C853E6D1B76E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70AB97-FF7B-873A-DAE0-8515F05F1CF5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A930FF-B1DB-968A-8BDC-4DCCC8AD78E8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79B59D-6AC0-221C-756E-CBA68B49547D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FBEE3-B634-EF9C-09B9-F26ADB41923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20EFF5-D292-CF7B-859E-A5BAF445AA8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DCC4B7-4ADC-AF03-7222-8DAD120A8B8C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A8C2FA-F1B7-3648-7F85-37BE8C4C962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BE37E8-D24C-F210-F041-E5C95C5A7731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C41B57-B01A-A433-8771-94EF7314A257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883BA5-B352-FC1D-E3BB-46EC04475F10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7AC986-E420-0EB9-C00F-907994F3994F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C2EB8B-1838-481E-26EC-B79BA5107E73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F7A769-179C-EC41-6B92-7B7F160C524A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6DBB38-0D34-C6FF-4C63-5A7BC4069E3B}"/>
              </a:ext>
            </a:extLst>
          </p:cNvPr>
          <p:cNvCxnSpPr>
            <a:cxnSpLocks/>
          </p:cNvCxnSpPr>
          <p:nvPr/>
        </p:nvCxnSpPr>
        <p:spPr>
          <a:xfrm flipH="1">
            <a:off x="2475781" y="2512194"/>
            <a:ext cx="4897171" cy="1749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930170-5282-C317-9F31-AFEEFAF8EB75}"/>
              </a:ext>
            </a:extLst>
          </p:cNvPr>
          <p:cNvSpPr txBox="1"/>
          <p:nvPr/>
        </p:nvSpPr>
        <p:spPr>
          <a:xfrm>
            <a:off x="6261725" y="1732168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E040E0FA-81F8-8A3A-EB4E-9FAC5761C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1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911FF-FDD9-02B5-0427-276246A4F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A6D14D-322A-E79B-0827-4EC50125516E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84D373-98D5-A1C2-64A6-6F573F876EB3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B3B03-16E8-B201-E623-2B65C119F69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EBFF7-1A41-939E-99F5-FA08463CF197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200200-8EE1-A424-87CE-D3A6CE8AFC2B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ADF254-B60C-1761-86F6-3959A02DDBA8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630CB5-AB20-49C7-9FE7-CC9D6223B12E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962D87-225F-0B0F-A8BB-BB42430F65BE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C4A9C-8264-BAD9-15D3-1596D1C722F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577DC-41D3-42AD-3A13-B64D7144F90E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4E33A7-DF8C-9AF9-DB84-AF156DF10933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0C2946-D48E-AE0D-95EC-5007C377F70F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5F42B-5AD2-2AFE-5867-893A625BA57E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FF9FF0-476B-DD49-5AEB-87397A287F4D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D9924D-FDF5-18BE-099B-CE6637AFA4F7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6A016E-5257-1693-2144-B414AA8DF95E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5CC3C1-781A-67DA-8009-2ED4BF259DF1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EDE704-AF87-2B46-C5A0-607FEC33B517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66F41C-0720-4715-C269-74BA1B39929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2AAF89-7B03-8E6D-6F32-FEBD317FB4AA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662143-581F-0531-6E18-D5AD67CBF992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951783-0D49-CFEF-5501-BFF7B97B2DD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DBE10D-774A-AB49-A35D-B8757EA249D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727307-DD73-25EF-3E61-0A43F633A617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85560E-AD20-B056-F741-2A3823F03078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0DDBF9-C7DE-B433-8A86-70EC748FA33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B580E6-4182-04F9-7D64-02A55A2EF785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2FA0C0-62A6-34E9-376E-87F673568ECE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BD318A-0533-6DF5-E34F-D030377677F9}"/>
              </a:ext>
            </a:extLst>
          </p:cNvPr>
          <p:cNvCxnSpPr>
            <a:cxnSpLocks/>
          </p:cNvCxnSpPr>
          <p:nvPr/>
        </p:nvCxnSpPr>
        <p:spPr>
          <a:xfrm flipH="1">
            <a:off x="2475781" y="2512194"/>
            <a:ext cx="5696067" cy="1749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7F17C7-B187-6714-0AAD-27884A4BC126}"/>
              </a:ext>
            </a:extLst>
          </p:cNvPr>
          <p:cNvSpPr txBox="1"/>
          <p:nvPr/>
        </p:nvSpPr>
        <p:spPr>
          <a:xfrm>
            <a:off x="6261725" y="1732168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+5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B823929D-1115-59FC-BF18-302FE71AC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47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11BD8-66C3-F4D2-0D8D-7F9602942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E148B6-AEAE-E027-6AEB-3487DC5E9C9F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6EA4D9-CB9B-C80D-912A-637893B19D50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8BA36-3629-13D1-7726-36065659E7B6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8D545-0E0E-D11A-63A2-48B07C9954EB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E35A9-98F3-6A4A-153B-77DFAC36743F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36A8-7A77-0584-7124-BB5E8467BF30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563146-C5A1-AF8D-6E11-C5D8F9187B3A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8CD7BA-F838-9598-39BA-EACF0CBA4CAA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4BA41C-9329-230E-69C4-8F21ED3882DD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2740F-BBE9-7A70-BEB3-A9EB61DC622F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9045D-CE5C-12F2-754C-0ECB770D039A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E7649D-A0A2-5C63-3E3C-C9597FFDC03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419B65-E4EB-2B6D-4868-0B3EF7CEC536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015DE-B142-E882-5479-53B00E3FCBF4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58913D-D0C8-296C-EAC1-D1C4B78D3494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A9F1E2-66EF-BA8D-7C00-51A4F66A5BF5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6F03A9-01BB-8249-D485-417E8709730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33ADFC-4758-3BEC-A8FE-305CFB270282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447C51-4C69-BF03-704A-6902346B8465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2B5C40-9815-2F19-B2DC-1F6163E72B56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CE8C62-586A-10E5-288E-C5E343980613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8BBED9-B099-7194-C53C-D6A6B4CA18E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899E8D-4F5E-1B11-BDAD-CD132A3AC1BE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B60BB5-E660-6322-78FD-50D61B186207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F6E531-CCD1-4FDE-A7C6-9FAB83F0329A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8FBDA9-34F6-64E3-6B9C-ACCD64F6A9B0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EAE208-E302-03D8-8A9D-FC2F60E23F95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B822A-6B53-833F-1EAD-5EB9AB035EA3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4EF7BD-2C53-6EB4-8BCE-0B8BE546709D}"/>
              </a:ext>
            </a:extLst>
          </p:cNvPr>
          <p:cNvCxnSpPr>
            <a:cxnSpLocks/>
          </p:cNvCxnSpPr>
          <p:nvPr/>
        </p:nvCxnSpPr>
        <p:spPr>
          <a:xfrm flipH="1">
            <a:off x="2475781" y="2512194"/>
            <a:ext cx="6533465" cy="1749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A5BEC4-54FD-598D-385C-6C0BCD79F054}"/>
              </a:ext>
            </a:extLst>
          </p:cNvPr>
          <p:cNvSpPr txBox="1"/>
          <p:nvPr/>
        </p:nvSpPr>
        <p:spPr>
          <a:xfrm>
            <a:off x="6261725" y="1732168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5710C0A0-F6B2-C207-04B9-1BAD929E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69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AB5D7-F250-8B4F-D755-398B49950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42439F-4CB9-0998-0445-623AAD0BADB6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CAD6C3-0B9C-E92D-FD98-EF3CA09FF5EC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7C95B-64E3-6DFF-A594-DA756FBFF446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7F356-32D2-38BD-21CA-50CE11CE0EE1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494F17-B251-1825-E6F1-33CA7232CC16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5D0E48-F601-5DB4-7CE5-A744E3F48C7A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890B98-3FE3-2ABD-4338-8328A8A28546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F170EB-BFED-81BA-B887-7D5772C41A71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FB6F9-88F1-2647-04DC-6B133B6BEBC0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4AE38-B1A9-283F-5BE2-A1DB997CB1FA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BFC664-78D1-428D-7076-448ECC6F6E24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6D8855-92B6-0159-CC6B-FC0FC9D25CD9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BD1283-82BF-8DB1-AF91-3D08F5A47D35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28D414-5680-84DA-40E0-5ED0FB4E3FE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CC9944-8520-BCE5-C05A-74CE8331C3FB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4CD9AA-784D-0201-2506-C97B925CB570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5AC47F-CAEE-216F-61F2-30C656D6DFB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83A42F-417B-AD7C-6FB7-53E0847674B0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6078D3-11DE-45ED-B3E0-389C32E12D7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96DAA1-C1D6-4B2F-702F-D0D8E97D707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81A60E-5F56-9D88-CA6E-433FAF2E2411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6A7B20-C29C-FB55-6F00-D41CB15FB53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F32026-BA78-4208-F95B-39650C874A6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408262-7B4C-C0E2-1D6D-1DF6EB786984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074954-BD02-11FD-688E-BF53847AFD96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AA9685-4EE0-4CCF-E05B-58E493FB8D75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884D99-BB7E-A4F8-1419-B4DE834A7C54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6BC18-D10E-068E-D3BD-F3230CA94A8D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FEF8A0CD-72F4-B157-8D17-510DB41B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EEF47-9F4C-C8F4-35FA-7630C5FD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2DB038-F70A-4950-07AA-B6E685484ACF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3CF1D4-A06B-3DC4-2183-180D68FDCDD0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40BC10-BCF2-F10E-532D-1E73FD34AED3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3A216-32F4-F6BA-5BE4-66E934BD7CA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29C071-000A-CD2C-C706-E3F572F37584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B1ACF-70B3-A43A-4C9B-A61AA5CDCA5C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84270D-5BAE-CF79-6264-758BEAE82CAB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CD20AA-4C5F-887A-38F2-7D360CC43642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098EE-1324-31FB-EAEC-D37715905C6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55FCB-7508-0846-F383-930129378D2B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622AEF-E66A-20A6-3C99-1D4883CC2138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CDEBBC-2B79-6A62-7F06-11A3B48D693F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7EC109-59F9-7D62-C6DE-52BBAC554B1E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7954F9-4536-BE0A-A3A7-BEEB9FE802BB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5F5492-763F-9531-315E-A8EF34F9C78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2ED38D-9BE7-B89D-5FD5-0568EE562798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49BCFA-085B-E3F8-68FE-1E77954293E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E2B730-C56B-CD20-1976-52BDFD16F13D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EC8637-93A3-73F0-C452-FECA21B259D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8DB429-1900-8D9B-2B26-5F18F6BACABF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3D2AA0-10D1-7323-9DDE-B66C9256549E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250AB0-1CBD-9230-648D-38F657B8FA51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EB7F03-5B24-CDCF-FB91-F7D72F320A83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DE6D2A-040C-C76E-C0C3-8415462E679B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E60C4B-5700-72D8-96A1-6F7FA682865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578B82E-9D77-9FE0-9E8B-4C5A79D43EF0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F68FC9-0422-80D0-0A40-BCF8344EAAD2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BBD46-8B8B-1EDD-84AC-FEB978AEB338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133BD-ADFD-C81F-5115-9E6A697C8BD5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28607D24-52EF-FC65-FF8D-6FCFA595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8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88D9A-9DF3-075D-8C56-C39B8F02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57F433-43E8-FF2C-53B0-C09079D7BA92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A44745-B662-E4C8-B096-1BA991ACC7E9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B48B9D-8D1C-EE43-6D85-7E8F53ECDCB0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6644A-FA64-D31D-1368-D9253DD31FE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51D9A-92E2-1A97-335F-D363C264D992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FA6D8-ABF9-98A2-FF57-11D4E10659FD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F7068E-DD3C-D90A-8B00-6E1EF642147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DB1A9-4D47-C04A-B213-2424C35235C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383C2A-6A97-726F-3E8C-FC6B905DBCCC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C4832-D218-B820-B0DB-7D84C3798B9F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BBC6C4-9049-7B91-2D0D-13A88F694031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29B20D-C672-E74A-B7FB-9D4D04C12E4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391B27-D98A-92BA-7A6B-788F97D70FA7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CB8F39-0530-AC34-D5D4-ECBD7139091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3C488D-A97C-CD33-6857-1A5457D66B16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67592C-C85B-B3F1-66F2-CCAF53627D90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21F620-0972-B510-1E9B-4882B94C7C3E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846443-E317-5D5D-18C8-10D3CCE2F8E0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FD0A18-1BD6-C6A0-8506-772204FE9D06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7E98C3-EAE4-3184-5D43-730C5C82D854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82D431-B457-1844-F200-82F61F0913C6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8223-AEC6-82DC-7454-286AC993E5BC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5CD7A0-6426-D3BB-1A8F-365CF66BC00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C2C5E4-2982-76BC-4195-77AFB389FDFB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DCAD7B-5946-E5A0-7084-7B435D558CE6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BF6E15-2F18-8FEF-6050-B3D008D1AD13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07C9A0-CEEC-DED4-09F3-2AFA1FB9D12B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CD81D-A33A-A073-6C00-3A69C8F52AEA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CDF3F9-C376-4D54-E00D-DC315EFC7C17}"/>
              </a:ext>
            </a:extLst>
          </p:cNvPr>
          <p:cNvCxnSpPr>
            <a:cxnSpLocks/>
          </p:cNvCxnSpPr>
          <p:nvPr/>
        </p:nvCxnSpPr>
        <p:spPr>
          <a:xfrm flipH="1">
            <a:off x="3247740" y="879977"/>
            <a:ext cx="4927226" cy="3446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BB4F71-4EEB-9C69-F800-CDEA9E29950C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84567-1CBE-9AFB-7C5B-C1E2D09B87C1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1E814C3F-CDB3-D8DD-D0DC-A49E0991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74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89DBD-86B4-41CD-9C76-D046577F9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0A88C69-BA35-2953-597F-BB0F4B55479C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233BCA-5341-E645-F7FD-CD4455BF7118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878CB9-34F4-376B-84CA-A362BB7868F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377F2D-45F8-2284-9AFD-9F932093B829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1BA70D-FDC8-6B66-ED1D-FA2346421C08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7A514-BB15-525F-52AC-AB0B12B00A1C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92357F-E2D0-3A6B-4740-0F076FB5E486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EDB3D8-A4BC-C970-3F8E-FAD9FBE52D6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CFF432-9C6E-B232-50D0-4F80CDC7D6DC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24CB4E-229F-3330-57FD-773A99ABD87C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6E97DC-7966-804C-D24C-ACAF292F0F5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043D4A-01F1-F73C-7163-4930D0DB97DB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73862-ECAF-6358-66E2-4D4A25747275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0FDAF5-EBB2-3C90-BDF1-389B3D990648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FC360E-A177-029E-576B-8740B5A16F6B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93F3F5-DA0C-0A98-ED7B-328EE13D0D95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E5FAB9-DF5C-91DB-52E7-E4C64EEB3654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FA1743-69F8-62AD-1289-1093D4409DB6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7EC5A3-E2AA-C583-B716-B405117BE3B9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61DA28-116A-B4A3-DAE9-8CF7A37E4E2F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788BF3-45DC-6B85-9983-8257473000FF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A76A35-E11C-C68B-E506-2863E8B6ACE3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09EC28-F6B6-8D12-E3F4-3853A732818F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8D6B37-92FE-A954-2235-C602810C8BC4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2CEEAE-68E3-5067-CEA6-F94FEF6A32E8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7E0E54-86AE-B931-C595-96D82D434EB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6E6DB3-59A9-72DE-F282-AD2510008F97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50A20F-085E-5C15-8C82-F63D81675E6A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5BFD65-7EE8-4409-5C16-7420CA1D9A6F}"/>
              </a:ext>
            </a:extLst>
          </p:cNvPr>
          <p:cNvCxnSpPr>
            <a:cxnSpLocks/>
          </p:cNvCxnSpPr>
          <p:nvPr/>
        </p:nvCxnSpPr>
        <p:spPr>
          <a:xfrm flipH="1">
            <a:off x="3247740" y="919533"/>
            <a:ext cx="5761508" cy="3407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64266A-2D2A-A3DD-00F1-F3645EC7F104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34148-EDE7-5140-3EA9-60DBB2C8260B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9CB156B6-8971-D8E4-E932-16EEBE7D9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8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3251B-BB77-F27C-74D8-FE9276594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7C88516-5D6B-5A73-1541-90C0E365A77C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CD0306-1BDF-EECA-EA25-082732819BF3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59681-1083-B3CE-62BC-9ABA54E333EA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77D6-7EBA-8D4A-3A48-DB952D122B3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C6C9E7-5DAE-DD63-E33D-D28C7BE35856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917C63-11A3-B148-F78F-A5681E9F60B1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EDEC7-48CF-2904-BE5B-68A87330A436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15D345-FDAC-50E7-F798-6B6879056424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41EC22-9287-C5BC-3AE1-7A0D2B7ADE55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B9ECC0-C6CA-E556-D056-F2A8D107EBA7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0D9D98-675A-B05A-897F-E6817D0219F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CB95BC-085A-274E-CC26-BB660BD62449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258698-ED74-CF1D-72C2-BC0E596A7577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FD068A-D596-F73A-981D-2E51A04B62CC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932FD6-81FA-8041-D5CE-C5272833E00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5EB13C-CC79-9000-E5C5-21DF068ED519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5A296-8593-F175-F38D-D2363877A25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523A-9496-8ED8-3977-0524065DD631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E4E69-7EFF-D1F4-C017-A54546F4B4D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12E301-9E0A-1FDC-38C2-45D90C42066D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7172B-627C-E8BC-B131-097E5F51458F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D1962A-EB8F-656A-AB0A-56D10857F94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99F4C2-7B20-29CF-7306-5A545AD88DA8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9B24BD-B9C5-301F-B11A-B1911E7C843E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D16082-CC8F-4DE6-C821-A97BD18CC78C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1CC880-42C2-A732-7831-D9D5B7EF20B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306D29-BA93-1A89-1759-8B34D90C4B29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1864B-3421-4B89-A629-81E580788487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04B3A8-1C0D-8787-F823-3BF268A799CF}"/>
              </a:ext>
            </a:extLst>
          </p:cNvPr>
          <p:cNvCxnSpPr>
            <a:cxnSpLocks/>
          </p:cNvCxnSpPr>
          <p:nvPr/>
        </p:nvCxnSpPr>
        <p:spPr>
          <a:xfrm flipH="1">
            <a:off x="3247740" y="818147"/>
            <a:ext cx="6589642" cy="3508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717F67-C5DE-097E-FF1B-F18BFD381139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22FFD1-EC8F-FAC3-33DB-AF1F88E4F1D1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7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EAE17BDC-ECA1-B59D-C3D3-35253AE3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5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6C70-0BC9-6DD1-8974-8C54EF09F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D1F7D7-877F-3A25-5299-DB5C2044056F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260566-2DA1-C837-2EC2-9FD1CBD8851C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D2D6E-ABE1-295F-C55B-1BCF5FCBFF28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69B834-CACF-0669-E6B4-08625686EDDC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E4BE8-2BD1-8EAE-DDED-7187ED7B05A2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3B5480-F0D0-7D61-9C18-80336F14976C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53D4AB-4DF9-87B4-BBCC-C7ACBBC6DEBA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23FFC-E2D2-50F3-1089-87287D4247BF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7FBC89-556E-55E1-3F7D-A4E163159A38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C60E00-72EB-6AE2-826E-7F4017BFFC9C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3FA225-06B0-64E5-7FEC-178F648CF421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E9CA02-5DC0-69C2-BE02-E6EF9749826D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17916D-A347-37C4-28B5-88168639B106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E8E3CC-D075-68E1-BF3D-ED8A52A58A11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4D512-9CEE-BC75-FDE7-FC7B5DE6C611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90629E-E809-0007-64B6-B62BEAF2937C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09439-607B-7380-90DF-FC319313B0BB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F453CC-346C-170E-FBEB-89F27EC19627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53004-3B2B-E65B-D3F3-5C6D31FBD7DE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74638E-20D2-1CF3-8643-D41093E023A9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644C8E-753B-7F4F-0466-E624C3E2DB1A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87DE6C-6C90-195B-0920-0B949A1E6015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3CB278-CB0A-FB00-A563-1CDE005FC711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430C38-8F9E-16DC-C3FD-2BFF2E097CAD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0FB01A-EA27-D027-0257-635EE4DAFD05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41DE9F-2C0B-3AC7-9288-0E30DE5D59D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29BFADB-B563-E180-B53B-798E248CE1B2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835FD-F3B2-7DD3-DC57-DE740DCFF7E5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3B2BD1-9DE4-F3BD-8492-1C08070E7835}"/>
              </a:ext>
            </a:extLst>
          </p:cNvPr>
          <p:cNvCxnSpPr>
            <a:cxnSpLocks/>
          </p:cNvCxnSpPr>
          <p:nvPr/>
        </p:nvCxnSpPr>
        <p:spPr>
          <a:xfrm flipH="1">
            <a:off x="3247740" y="1694046"/>
            <a:ext cx="4924108" cy="2632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425122-77EB-2817-9E9A-66BA57B7126A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ED8D7-1A66-29AA-DDE4-9A410E8AB369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17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E1EB6761-FE9D-88E5-D140-5138FB000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90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6E25-AAD0-D428-5E49-9E7F9D61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26327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n-US">
                <a:cs typeface="Arial"/>
              </a:rPr>
              <a:t>A </a:t>
            </a:r>
            <a:r>
              <a:rPr lang="en-US">
                <a:solidFill>
                  <a:srgbClr val="D3143E"/>
                </a:solidFill>
                <a:cs typeface="Arial"/>
              </a:rPr>
              <a:t>Real-World</a:t>
            </a:r>
            <a:r>
              <a:rPr lang="en-US">
                <a:cs typeface="Arial"/>
              </a:rPr>
              <a:t> Problem...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2352C-6531-7FE3-5EA3-FF951563B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1714880"/>
            <a:ext cx="5486400" cy="5430787"/>
          </a:xfrm>
        </p:spPr>
        <p:txBody>
          <a:bodyPr lIns="91440" tIns="45720" rIns="91440" bIns="45720" anchor="t"/>
          <a:lstStyle/>
          <a:p>
            <a:r>
              <a:rPr lang="en-US">
                <a:latin typeface="Aptos" panose="020B0004020202020204" pitchFamily="34" charset="0"/>
                <a:cs typeface="Arial"/>
              </a:rPr>
              <a:t>Imagine you run a post office</a:t>
            </a:r>
            <a:endParaRPr lang="en-US">
              <a:latin typeface="Aptos" panose="020B0004020202020204" pitchFamily="34" charset="0"/>
            </a:endParaRPr>
          </a:p>
          <a:p>
            <a:r>
              <a:rPr lang="en-US">
                <a:latin typeface="Aptos" panose="020B0004020202020204" pitchFamily="34" charset="0"/>
                <a:cs typeface="Arial"/>
              </a:rPr>
              <a:t>All letters have a 5-digit zip code for routing</a:t>
            </a:r>
          </a:p>
          <a:p>
            <a:r>
              <a:rPr lang="en-US">
                <a:solidFill>
                  <a:srgbClr val="595959"/>
                </a:solidFill>
                <a:latin typeface="Aptos" panose="020B0004020202020204" pitchFamily="34" charset="0"/>
                <a:ea typeface="Calibri"/>
                <a:cs typeface="Arial"/>
              </a:rPr>
              <a:t>You receive millions of letters and packages a day and need to decide where to send them</a:t>
            </a:r>
          </a:p>
          <a:p>
            <a:r>
              <a:rPr lang="en-US">
                <a:solidFill>
                  <a:srgbClr val="595959"/>
                </a:solidFill>
                <a:latin typeface="Aptos" panose="020B0004020202020204" pitchFamily="34" charset="0"/>
                <a:ea typeface="Calibri"/>
                <a:cs typeface="Arial"/>
              </a:rPr>
              <a:t>Human labor is costly and time consuming</a:t>
            </a:r>
          </a:p>
          <a:p>
            <a:r>
              <a:rPr lang="en-US">
                <a:solidFill>
                  <a:srgbClr val="595959"/>
                </a:solidFill>
                <a:latin typeface="Aptos" panose="020B0004020202020204" pitchFamily="34" charset="0"/>
                <a:ea typeface="Calibri"/>
                <a:cs typeface="Arial"/>
              </a:rPr>
              <a:t>How can you automate this task?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2458747-BD56-6292-CD01-980C3738237F}"/>
              </a:ext>
            </a:extLst>
          </p:cNvPr>
          <p:cNvSpPr txBox="1"/>
          <p:nvPr/>
        </p:nvSpPr>
        <p:spPr>
          <a:xfrm>
            <a:off x="5816600" y="5271929"/>
            <a:ext cx="633421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001" sz="1400"/>
              <a:t>Examples of handwritten Arabic numerals from 1000 different writers [1]</a:t>
            </a:r>
            <a:endParaRPr lang="en-US" sz="140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A7B48-0337-F9DB-910B-7520647F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4" t="2062" r="-5845" b="4124"/>
          <a:stretch/>
        </p:blipFill>
        <p:spPr>
          <a:xfrm>
            <a:off x="5816600" y="1366393"/>
            <a:ext cx="6802304" cy="3803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45C98-C34D-C728-DB87-9B210D072B32}"/>
              </a:ext>
            </a:extLst>
          </p:cNvPr>
          <p:cNvSpPr txBox="1"/>
          <p:nvPr/>
        </p:nvSpPr>
        <p:spPr>
          <a:xfrm>
            <a:off x="0" y="6604000"/>
            <a:ext cx="1096264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[1] Y. </a:t>
            </a:r>
            <a:r>
              <a:rPr lang="en-US" sz="1050" err="1"/>
              <a:t>Lecun</a:t>
            </a:r>
            <a:r>
              <a:rPr lang="en-US" sz="1050"/>
              <a:t>, L. </a:t>
            </a:r>
            <a:r>
              <a:rPr lang="en-US" sz="1050" err="1"/>
              <a:t>Bottou</a:t>
            </a:r>
            <a:r>
              <a:rPr lang="en-US" sz="1050"/>
              <a:t>, Y. Bengio and P. Haffner, "Gradient-based learning applied to document recognition," in </a:t>
            </a:r>
            <a:r>
              <a:rPr lang="en-US" sz="1050" i="1"/>
              <a:t>Proceedings of the IEEE</a:t>
            </a:r>
            <a:r>
              <a:rPr lang="en-US" sz="1050"/>
              <a:t>, vol. 86, no. 11, pp. 2278-2324, Nov. 1998.</a:t>
            </a:r>
            <a:endParaRPr lang="en-US" sz="1050">
              <a:cs typeface="Arial"/>
            </a:endParaRPr>
          </a:p>
        </p:txBody>
      </p:sp>
      <p:pic>
        <p:nvPicPr>
          <p:cNvPr id="4" name="Picture 7" descr="NTU Logo">
            <a:extLst>
              <a:ext uri="{FF2B5EF4-FFF2-40B4-BE49-F238E27FC236}">
                <a16:creationId xmlns:a16="http://schemas.microsoft.com/office/drawing/2014/main" id="{81289665-7765-C95A-27A1-4D5598B3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43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96055-CFDA-ED54-E24B-482949CA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4292E10-3696-5A15-49F1-1EC3BF8F7A84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BEBC31-C7B4-5E8D-627F-4577C96D85EB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D8676-CD4F-19DF-264F-223B307C7AB8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2E9DC-2B0B-A768-4DA6-8ECC34EE2FF0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0CA49A-662D-D3D7-756C-D57981494070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2A4657-BB7D-0748-A73F-75702D857D4B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85952A-7BAB-4642-6AD9-171968AF21D1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9DF92-9E32-20DF-5187-1C974E8678D1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0560B8-7216-FD6D-5D31-46A81657448B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3772B3-CBED-73C2-E5EA-F22670DB178F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E775A2-ED38-5F2D-E587-7B92B84E267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86B0BD-7CB6-0948-39D4-C0F5FBB5B0E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6553FC-BFCA-6876-98DC-7B41AAC3B77C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7E279C-5DC8-3119-835B-100968E57FD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D80F7-0926-606D-802A-85553102570E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6ECCF9-4CDE-746D-647E-03114182A50C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CA8AD4-67B3-03F5-3160-ECDD67AA1D9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41FE68-046A-AC41-5551-58BE7695822B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595994-F099-31F6-0258-B49E30067C75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35F6E5-CF57-3F5B-96E3-5CB9CE70F0CC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42712D-D6EB-7911-5672-278B7B7B2C42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687087-BB77-D564-9E07-19BD5E78684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C6BBEA-C9E1-3ADA-252F-BBD75097D78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F6966E-8223-5B25-8065-1459A5E4DD86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83C3B6-FEA3-1ABF-F1D8-5FAC5E207A24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FC1CCFD-A66E-C63C-6A8E-A5F23B2F1F0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756153-5AE0-99EF-013A-82451E1B75E6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2136E5-733E-5F74-0728-D4215967D7A2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F5DD49-19CA-81CB-234C-BE418B13FCEE}"/>
              </a:ext>
            </a:extLst>
          </p:cNvPr>
          <p:cNvCxnSpPr>
            <a:cxnSpLocks/>
          </p:cNvCxnSpPr>
          <p:nvPr/>
        </p:nvCxnSpPr>
        <p:spPr>
          <a:xfrm flipH="1">
            <a:off x="3247740" y="1703672"/>
            <a:ext cx="5761508" cy="2623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0AF0993-79B5-3E0B-9F73-31E89637D906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17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3AA19B3C-696F-8C10-7BCD-D4134981D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90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97F25-CD7A-DCA2-0EA3-EA5B24CD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82E68C3-BA55-C184-2C80-AA208B42305F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779178-2F0E-4ACD-6A21-2D9E4ECA9B16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4A04E-BA0A-91BD-6462-FF47431ED5D2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7A9CF7-E55F-1D8E-57B3-6D719F290B21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99EA7-3D65-EB71-1DD9-11C955D4ABEC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28278-5595-B90E-C00D-0E16D0574105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C052FB-DF57-6C62-0C95-DF522A2168F8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45368-D967-0FDB-0723-68DE235E77E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D13556-1ADB-8D1C-4581-C76E231F152A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A1FF74-3F84-E160-0DD3-DFB64F83DB9A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7C1D29-B847-6CC2-099C-B4CD0D38891E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DBFA17-99C3-33BF-4809-2661E1C51369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C4D1EC-194E-E94A-0326-0AD16580EAEC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869EEE-2B8D-AB38-346B-0314311ACB4E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7D5700-23E9-0012-FA74-A8134899C96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67594E-971E-EF4D-B012-B04D3C436514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F036D9-7F87-82D5-7236-ADB37A319021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1C433E-01B5-32E3-A657-B1034A49F6A4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D9696-DA30-E92D-2F93-7C95D9C6933A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72874-1DE9-D557-E6EA-BE5631D5531F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AF001C-62DC-6A72-2366-59B9436DDE99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0FE94C-C92C-9616-5708-398E83669E4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CF3898-EC32-6DF0-CDFB-8E7F22964671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D3F5E8-612F-0974-E702-50447B7BE694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2E29D2-1862-93A0-A2A3-5BBCF8C45E4D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07EDF1-2A50-8AC9-B3E9-EF14439AB241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472321-DEA1-28E2-C442-4174B77EEE8C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7E1696-E8B9-46F4-747A-4D93510659F7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9B54EF-820F-C909-E118-5A5C37A9D328}"/>
              </a:ext>
            </a:extLst>
          </p:cNvPr>
          <p:cNvCxnSpPr>
            <a:cxnSpLocks/>
          </p:cNvCxnSpPr>
          <p:nvPr/>
        </p:nvCxnSpPr>
        <p:spPr>
          <a:xfrm flipH="1">
            <a:off x="3247740" y="1694046"/>
            <a:ext cx="6589642" cy="2632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4571377-57AA-C0F0-02FA-48F39E153151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17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44BF56FB-02A6-A400-E8C0-E1B1D791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70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9BD59-4DD4-0BC5-3443-DC406107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42C772-7B85-43CE-A2FC-9CCCA113C8E9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80FBCD-A273-7D78-EEF8-A517FC4ACF6B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2D03D-88E0-579F-683E-31A54E178083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4CB561-6131-F777-29C2-81E335532F87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E61C-F490-5D01-D87D-8ADA92837228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993E67-CF84-922E-464E-D43F0BFA62D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D8407-3630-B02C-0EBD-47BC92D0A58C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744F58-3E2C-B437-51A6-9AE252428320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A09827-97C9-49F7-8418-C9FB99E0B384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5C6234-FEA8-62A2-D489-89350EF6AF8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99F7E0-5D86-DEC6-E4F5-F9CF041102F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FB6A36-9E25-359A-D24F-1ABE6CA6B2EA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37375B-9FEF-84AC-C664-48850535DB13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7F4A0-725A-B6D6-144B-4863138DF5F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17C6B-A400-FC0B-E159-A6FDD4EBE21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64B2E4-10B3-6CF9-5573-0098EEA8550D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A003EF-708E-4B50-6C29-588EE30AFB2B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7225DB-9BE7-3C95-9CC3-A066C932FC5C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99843-4962-2D69-64EE-48A9935E51DF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2FFAA7-0C72-C6D5-AF52-0C6E65401E3A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146D0B-E1CF-6A98-B911-36A7502BB217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001984-8B39-A873-2932-8097874842E2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EBC483-72A5-C276-246D-BDDA5E79F345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E0D34F-019E-EE47-04FC-02B9FFB5D586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62CEBE8-EBE9-1871-045B-C4A1FA137BB9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28FE09-3571-6474-461D-16ACA093FC4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E69A649-99BE-5AE5-41C2-AF5D3BBF32D5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02D68-C40A-3942-2D3C-93793E72CF5A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23283E-6E1D-B46E-AF3C-3DB70853BEF5}"/>
              </a:ext>
            </a:extLst>
          </p:cNvPr>
          <p:cNvCxnSpPr>
            <a:cxnSpLocks/>
          </p:cNvCxnSpPr>
          <p:nvPr/>
        </p:nvCxnSpPr>
        <p:spPr>
          <a:xfrm flipH="1">
            <a:off x="3247740" y="2483318"/>
            <a:ext cx="4924108" cy="1843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B95B094-32CD-C194-219A-1A7FC13D1B05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17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BFF0971E-D040-02E7-AC3D-657E08BB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5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2CC22-6A4B-753D-D094-CDF993D9C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996045-6F54-DE96-D1CC-8BD7B146A37D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60C8F2-52F8-C16F-8487-25AFE8F4E92B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C40EB-710B-083E-D4CA-BE9D55BF9BCD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7490B3-4086-10B3-D8B3-30469B6104EF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108EB0-933D-CF30-7D65-9E699D65BD1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4C11F-AB2C-2EAB-819C-F03A32310100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0F8384-7533-14D3-0997-ACD8C2BAA085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42FD1-8D94-0ADC-5F3C-C6554DDC7F0D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09511D-13DD-A4E8-1BB8-A2BE645F5E50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837CCD-6FCA-488F-FFAA-0D61DEEBFD46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2B2D96-16B1-7D07-16E7-1338402712EB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4441AF-15EB-93C2-DE67-6EEB144F4B7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E0EDA6-B1A5-3F94-54D5-956963CD2D24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4606F7-32F3-C85D-2090-9078A34BEB6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A1494F-A65D-29DF-5191-88DCBF3D801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258B3A-2B61-1311-E6EB-269C534F975B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788672-DB47-F122-69A0-E708DCCC9D60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8DA561-A34B-5E33-193C-65E626FD4537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AE79FE-908C-4EDE-22D9-72B265280958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A31E21-635E-E0E0-612A-244BC182B890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3B5595-FDC0-4929-2828-1EAB57D84590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4D479E-4209-6A5D-4858-F6FE16CFFA50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5FF650-4037-0E83-0A32-BE1A6033D136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545B52-7D60-7C12-4191-C511D4183993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410884-0EE7-8066-FEB6-C2EB2E19EE96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CDEA0F-E9BC-8446-4A2E-E8D698FA362C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E5AD2D-5580-CBA0-F48E-E3DEC0A979C3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BD90A1-9D7A-18CC-A9E7-E0C1B104F63F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C93162-5686-04BA-72FB-892AE94FC31D}"/>
              </a:ext>
            </a:extLst>
          </p:cNvPr>
          <p:cNvCxnSpPr>
            <a:cxnSpLocks/>
          </p:cNvCxnSpPr>
          <p:nvPr/>
        </p:nvCxnSpPr>
        <p:spPr>
          <a:xfrm flipH="1">
            <a:off x="3247740" y="2502568"/>
            <a:ext cx="5761508" cy="1824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BD4982-B82A-8CB6-3F47-D86E45A70EF2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C9D61-B69F-8383-E4B0-F2A7AA82490B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22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FB1EDCCA-7978-77A7-8BA7-ECB340DB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97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74D51-28A9-F0AE-8816-94383A1C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B7A60B8-DFEA-9835-6443-C7AFF3C06AE1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AB9A7B-689B-DD9A-208E-A620B89F2D85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A3C39B-DED0-6632-C75B-5E8A0F86A3AA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47B4B-3F14-A402-C5CE-B007B39D6974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D72078-6424-709E-75E8-EEF967EE5A5D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1F1550-4C12-7316-858B-E87DA754E480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73AB7-B1FE-FD81-89DE-9AAE4618F5B9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AF3C69-E43F-92CA-CB6B-25E7DDA0CF8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68CBBA-DE89-928C-CF7A-5EBFBF20EA8A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96C431-199D-D475-FB84-237B0332463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DA7FDA-E794-F590-F492-B63549BD5097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2776F0-76B9-EAF0-FB9C-124DC15C1B8E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4A84FA-BBC5-8DCD-08E0-80C611989563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FA81D-5D43-FE7E-8D4C-895D0537E966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2590FC-C128-C1CF-A13F-1DD0241A659F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424150-CA99-A401-A0BB-BE388D75351F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89D17F-7AEE-7294-12DC-2C6432CEF2A0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285549-26BB-935C-C3C5-46CAA865FD64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7DDE23-177C-2A09-4490-7DB1F848296E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BE13C6-F44C-C142-A48B-1BD79C446735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2038AC-4C6E-B00F-66D6-F8451A1070B4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A492C7-F9E3-88A1-0502-61D3C499D30B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64F901-7991-1CE2-DE11-9E5B61E58123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D3BEC4-7FCC-F40F-209F-7D35CED90031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8C42EE-6A38-56ED-B332-5D556A643B4D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866935-7A31-3A7D-80A7-83981BCA2C28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208799-7198-4859-B286-3AE93BA3730D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2B0FD4-6CAF-E9A3-B013-88D483F0B290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D744BA-6138-5C61-FFDA-C808CA6DED27}"/>
              </a:ext>
            </a:extLst>
          </p:cNvPr>
          <p:cNvCxnSpPr>
            <a:cxnSpLocks/>
          </p:cNvCxnSpPr>
          <p:nvPr/>
        </p:nvCxnSpPr>
        <p:spPr>
          <a:xfrm flipH="1">
            <a:off x="3247740" y="2502568"/>
            <a:ext cx="6589642" cy="1824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FAF177-4B79-484E-0D31-CF7634A6A70B}"/>
              </a:ext>
            </a:extLst>
          </p:cNvPr>
          <p:cNvSpPr txBox="1"/>
          <p:nvPr/>
        </p:nvSpPr>
        <p:spPr>
          <a:xfrm>
            <a:off x="6096000" y="1257763"/>
            <a:ext cx="95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>
                <a:solidFill>
                  <a:schemeClr val="accent3">
                    <a:lumMod val="50000"/>
                  </a:schemeClr>
                </a:solidFill>
              </a:rPr>
              <a:t>+10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77FB7-DEC2-7C41-81A8-AF6F344C9F9E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076E712E-3CEE-7055-7A3F-9383100D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0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C739B-944F-FBFC-5ED7-9A4E94E92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AAF372C-666B-D884-32B9-BCCB85A4F63F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E70916-9621-3A6F-7049-C1411F7C69AB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204206-E399-0370-F686-C12A08257388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41030-172B-CF80-EF4F-C9B3AD5F938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F03786-2EE1-FDDD-BCDA-B1D998342BF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2800C-B79F-010C-F838-F05423271751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DCAE61-F7B2-B0A8-E52A-A3F2D31A9AD9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924C0-F938-88BD-B04E-65EA9C4641AD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F22B4-84B2-2867-7350-91604813FDE6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BC8EAE-6123-68D2-5A05-E26B33396B2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4AA34C-FAB6-2A3F-C29F-EB162346535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225753-D358-011F-2F0C-4C784F1CE245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6C7037-379D-C414-6E31-6BDB3A2AF41D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0FDBA9-C0AD-8DDC-C5CA-ABB749FA4293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848341-001D-419D-059E-F674EFD0512F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3EADBE-14F1-D78D-BC07-813E2B30EE4B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B5EF06-7763-1AF8-AC76-78E8EB1AB3FC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3BB71B-06D6-B569-CA4D-946A36E27938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A3F85B-0F41-B14B-BF40-AF388DCBE354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85121D-5094-DF35-33CC-AC727B4DB57A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827422-1992-3FBA-69D7-4F52E05632AB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4A5526-49D3-8036-8FB7-F6DA0E1AB260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7C3B30-A825-0F6B-02FC-7A765F2FE5A7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163F77-92E5-6CF7-D594-847B2060E600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40943A-6D0E-C197-D84B-4865D090443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EE34D9-90B2-C8D5-B35B-2E3B733EB0E4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DF7ED8-BB72-6FDA-F65C-2866687EEF71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F2DA81-0450-8B11-9AAC-E7D9705AE3A3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8E264-4319-A7FC-A41B-7CA81EC7C7DC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78CBDEBC-4505-3278-90AD-0692486D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0534-EF5F-0E31-2134-17615477F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3FF04E8-2CBB-6B5D-9530-383E7CCB45C0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F2C47D-C5ED-E4CA-9FBF-968FE0062B1E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6669EB-DF04-8FEF-F065-CC3F459F32E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11F10-48DE-EDC3-3F9F-5530FE16B5C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0DBCE0-0D6B-62C6-4D60-C40FBCE883B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DDBD08-84C1-DDB3-865D-22E63CEF3E03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0EA68B-8FA2-DDD2-F8EE-5C51E6246B8F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D25D3E-FFE0-5EF4-9090-036AAFBEA4E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0113AA-0EB7-1C16-2DC1-AFB3AB2755C3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03135-328E-52F9-0441-7329A1E1F136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513A58-FE59-BC11-320D-3627C934A753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9B4156-8740-8A13-AE37-98CBA941E0A8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6242FC-F550-47EE-9F74-30D0577C9E66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D9A6C6-ABC4-10F0-687E-E6350C6E74E8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452E22-C26A-DAF0-A3E9-F9F46E786B86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41862B-1C84-1268-F611-177D483A5CB7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F3B9C0-F7A5-C77F-A8C1-65E61AC6AC94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0E8AD9-CB54-BE6D-E5A9-F0E1B1A157C3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034503-37F5-C522-DBD7-F8D3B5881249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1B0896-D4E1-316A-F822-D29AF02EE3ED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75615C-D381-64EB-CF18-7713652CD087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71BB0C-EE47-53FB-8301-A80A1957CA47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A439B8-3B47-C331-9AA8-FE616BD6E8F7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C63EC6-0FDE-2925-AF7E-5A7B1D0AC83D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9CFCC6-F442-4885-3F93-2027844D9EFF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F0488E-149D-B14A-9628-A0279D65AF11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70927E-5B1D-0783-4F17-DFD2E38C7A06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AB32D7-0E20-A4BE-1DAD-873B5ED0FD43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94F630-D5CC-A740-8A9D-ED568D42E250}"/>
              </a:ext>
            </a:extLst>
          </p:cNvPr>
          <p:cNvCxnSpPr>
            <a:cxnSpLocks/>
          </p:cNvCxnSpPr>
          <p:nvPr/>
        </p:nvCxnSpPr>
        <p:spPr>
          <a:xfrm flipH="1">
            <a:off x="4158114" y="2670674"/>
            <a:ext cx="4430920" cy="1776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A387DD8-832B-31EE-2FDF-4B69FD627401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029810-989A-5B9F-2106-C1A361D41093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12659252-D70E-2829-91F7-4DB1423BB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13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2E5DC-7DC4-7108-29B8-3082A3FF3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29720F5-5B1C-01AC-CB80-E6D82E2767CD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C1D0CB-7E08-A1A0-7A3E-751629E69648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F254F5-EF59-0639-570E-9DE0B5970538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C017F-09F9-D225-4A62-50E9EA81CC1E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B771B-929A-82F2-EA75-9AF9C93BE499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A6C1B-E6EB-3986-1A3F-F9DEE32805E3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4B3A81-533B-03A0-CC7B-7BBA5A12FED0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DC95A4-D08C-3EFE-C99F-E105F2EDECB1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BA681C-EE39-372B-6B82-766775ECF4A1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 x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808EE9-58E5-D6A9-4146-AE47B0F25507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2D52AF-0778-1D69-DB1C-84CE60E377CC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A87D2-F03F-9400-53C4-65B5FA2CD724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82609F-650A-D0F2-E72A-21D30801C1FC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2AD481-3B7F-F8EA-367C-25EB2A9C6973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D42176-2C15-DD67-1E16-3ADE2F0CCC36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FD747-B764-AA45-6642-BF6F16205C59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923FC7-ECB2-05B9-AFDC-602971240121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8B680-6C9D-A138-9A22-B6A5646BC8DB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D5584D-9CAF-0C50-70F5-93482CE3349A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6EC48B-85C4-F134-2897-2F0133DE67B1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2ACC69-92B9-AFC1-6F67-EBD0AD55B31C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6F6336-642F-CF3D-F03F-14E4AF90402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ECD5F3-3B54-A979-4AE8-5BF3D4B684DE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470AE-E4E4-FF01-0408-CFD17ED810AB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F5B19D-44F7-B787-466C-F3D022CE2ADF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2FFDAA-8DF5-D4A5-882C-5957F7CAB3FD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C68A98-C074-7925-4B3A-4F19E10A9B3D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D9D675-79D1-AABF-965A-20A5319E3CAC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6B2FA-FE30-073E-EFA6-2F9AAD689AA7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EA1CD4-4E83-F91A-DAA5-E528D16ED571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6972FC62-EAC6-468A-A29B-15622555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3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CB708-6B97-AA9B-7C9B-37E9BCC7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8238D18-CBCC-76CC-D2EF-5DC347F92998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D0E0DE-15D8-40C6-7E1F-DB12D8FB5189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C12B72-3A36-4B5C-7386-384A6F9F50CE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AD384-375C-2045-DFE4-395FC057AA62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1C467-E33A-7A5C-6B73-0543E8469FEA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ECBF0-C044-07FC-B500-887DF04ABA3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1B32E3-7D5C-4E2C-39CD-67A600B1417C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289E48-8F34-55F3-FBEC-4B942E0EDEBA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A6DEC2-A26C-1F41-1C52-49C148EB88A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 x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7C890-3E6B-570A-A36D-B0D6E5D0045A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31F304-231B-64D1-0799-2EFEAFC8078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52D834-6BFC-F9A9-9C21-10BD44A8F96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34644A-068D-C1DD-1659-88875996CB3A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065A30-574C-77AE-D301-3A92F4D9F80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62147A-5A9B-4347-7AE4-E68F87DCA973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72EF9F-DC71-EB88-6FF0-D7C295CDD3E2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9D6B0-F3F0-B7BE-FB03-7036C8035577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C05BF5-4BE7-74DD-D3C5-40A6A239F93C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90544E-9C84-231F-22FA-4AAAD31677B3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FE8A30-867B-1D04-1A43-A44A69DCD4A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ADCADA-84B2-3DAA-B5A8-31E067F3044D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EF199D-E7E7-B4F2-9D90-0A331A069E4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18E195-1673-6632-A662-AFCE5E3AED4E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B8A5F40-A1D6-9C8D-BD84-2BD8BC622BEA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2C5C8F-63BC-0C68-6EFD-5D63974B7D8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5635B8-1D59-D656-8FAE-2CD95D3A5D6E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7E38C1-57A7-C52D-F445-A7275C4C6457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7DE0A-72C9-38A2-BBCA-74EF6775BFBF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DAFD9-B67D-ADC9-B21A-6FD622D3680C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112EC-577D-B926-653E-8185EC8830F4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281DD-B413-C885-B134-F3E22324DF28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92CE04-5710-5A65-C701-40430DE2C14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360762" y="3498810"/>
            <a:ext cx="4572000" cy="2078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8F5EF091-0317-3A9E-D71A-4BEAC287F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5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49210-F420-94D3-46F4-665FB4464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F506C22-BA80-BAF1-B60A-4E42A29C124B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82EA48-859C-1A3E-83B1-59299B9951DE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9FB083-0C6A-1EFE-87C1-14508E6E57A2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AB9D60-F8D7-8C36-AA6C-CF86B8C9BFD8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C19A74-A5AD-ACB7-F965-FAC74EF70564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80968A-9B57-3871-DDC3-835FC009A08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85F635-A929-E2C8-A3E3-587E0D02DF5E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E17F2C-83CC-D057-E703-A5E637F42E0A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D14FA6-291A-524A-BF8E-7328F843A2F2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539F39-EEFA-7CC2-589D-0C51FA752037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7D6DC5-B51A-B936-803E-916019CFF20E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AF9EE-CC1C-FA2F-5866-0E05E05B60CC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A38C42-ACBD-5F23-7776-65200178A4BB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E9A3AE-10E7-16FD-CDFE-472949217100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6B4D9B-6651-F06B-00DE-C160EADCDB92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043D45-8851-ECD7-BE68-CD14C6850D3B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39997-69D7-A394-9280-5342A8F4D469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FB9-B141-B2DC-ADDB-003ACB75041D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E3C969-001E-41A1-6984-99D0E5E1353A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C618E3-EC3C-C882-7AA5-FECBFACAA006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243C3C-D340-0C98-8606-F290A8A4FBD4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4059C9-E398-CF7A-5F80-B06F8E59C65C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E3854C-E5E9-3E3C-9055-1D6A3FA9111D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8E8CA3-03D8-BB2B-2B65-21B238C08A1A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E253A4-525F-1BC0-3629-2D8D940EDBEC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DB72D4-A931-A3F0-BABB-8475D5E9D01A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22F3DC-38B1-01EC-57C6-431BCC912404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786AF0-6B90-EC94-5117-123974F76147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034B-3EFF-2F1D-30CE-6A8A2C4F83B6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B9C45-A884-A95C-C8E1-0124DAAE3DC7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44D9C9-AF40-F02C-7806-9DE6881548C8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D3CC2028-1556-58C9-EEDC-7D1C1673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97BDA-2243-6FFF-9FFB-DF1E6DDD7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E238-9D16-A319-F4B8-0BBE7B862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26327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Arial"/>
              </a:rPr>
              <a:t>A </a:t>
            </a:r>
            <a:r>
              <a:rPr lang="en-US" dirty="0">
                <a:solidFill>
                  <a:srgbClr val="D3143E"/>
                </a:solidFill>
                <a:cs typeface="Arial"/>
              </a:rPr>
              <a:t>Real-World</a:t>
            </a:r>
            <a:r>
              <a:rPr lang="en-US" dirty="0">
                <a:cs typeface="Arial"/>
              </a:rPr>
              <a:t> Problem...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739B8-DD2D-7893-CC84-8D888C60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1714880"/>
            <a:ext cx="5486400" cy="5430787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ptos" panose="020B0004020202020204" pitchFamily="34" charset="0"/>
                <a:cs typeface="Arial"/>
              </a:rPr>
              <a:t>This was the problem facing the USPS in 1989</a:t>
            </a:r>
          </a:p>
          <a:p>
            <a:r>
              <a:rPr lang="en-US" dirty="0">
                <a:latin typeface="Aptos" panose="020B0004020202020204" pitchFamily="34" charset="0"/>
                <a:cs typeface="Arial"/>
              </a:rPr>
              <a:t>How would you solve this problem?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8E0C7E8-52A1-8D1C-A6A5-F7EE9A947D99}"/>
              </a:ext>
            </a:extLst>
          </p:cNvPr>
          <p:cNvSpPr txBox="1"/>
          <p:nvPr/>
        </p:nvSpPr>
        <p:spPr>
          <a:xfrm>
            <a:off x="5816600" y="5271929"/>
            <a:ext cx="633421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001" sz="1400"/>
              <a:t>Examples of handwritten Arabic numerals from 1000 different writers [1]</a:t>
            </a:r>
            <a:endParaRPr lang="en-US" sz="140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3CBDC-1F64-F255-3C10-7EDBB234C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4" t="2062" r="-5845" b="4124"/>
          <a:stretch/>
        </p:blipFill>
        <p:spPr>
          <a:xfrm>
            <a:off x="5816600" y="1366393"/>
            <a:ext cx="6802304" cy="3803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CA19E5-CC7C-5B4E-B5A1-DF8B05D86890}"/>
              </a:ext>
            </a:extLst>
          </p:cNvPr>
          <p:cNvSpPr txBox="1"/>
          <p:nvPr/>
        </p:nvSpPr>
        <p:spPr>
          <a:xfrm>
            <a:off x="0" y="6604000"/>
            <a:ext cx="1096264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[1] Y. </a:t>
            </a:r>
            <a:r>
              <a:rPr lang="en-US" sz="1050" err="1"/>
              <a:t>Lecun</a:t>
            </a:r>
            <a:r>
              <a:rPr lang="en-US" sz="1050"/>
              <a:t>, L. </a:t>
            </a:r>
            <a:r>
              <a:rPr lang="en-US" sz="1050" err="1"/>
              <a:t>Bottou</a:t>
            </a:r>
            <a:r>
              <a:rPr lang="en-US" sz="1050"/>
              <a:t>, Y. Bengio and P. Haffner, "Gradient-based learning applied to document recognition," in </a:t>
            </a:r>
            <a:r>
              <a:rPr lang="en-US" sz="1050" i="1"/>
              <a:t>Proceedings of the IEEE</a:t>
            </a:r>
            <a:r>
              <a:rPr lang="en-US" sz="1050"/>
              <a:t>, vol. 86, no. 11, pp. 2278-2324, Nov. 1998.</a:t>
            </a:r>
            <a:endParaRPr lang="en-US" sz="1050">
              <a:cs typeface="Arial"/>
            </a:endParaRPr>
          </a:p>
        </p:txBody>
      </p:sp>
      <p:pic>
        <p:nvPicPr>
          <p:cNvPr id="4" name="Picture 7" descr="NTU Logo">
            <a:extLst>
              <a:ext uri="{FF2B5EF4-FFF2-40B4-BE49-F238E27FC236}">
                <a16:creationId xmlns:a16="http://schemas.microsoft.com/office/drawing/2014/main" id="{FEAB84C4-BAAF-693B-B6DF-C4C12046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695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6F7C-4049-4586-9F6D-6B3AA11AF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7F598BA-E4F0-763B-160B-AE90C4786DDC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5F82992-9CB7-F1D4-93B6-1ADBCE27EDAD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CDD9B-9A0E-B4DD-6A60-EA04DA41D66B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7346-4738-F2AB-01A5-576B86142FB4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65963-9A14-1E23-7175-401C4B5D7D85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91B3D-F508-0FA2-B0B4-9331DC0B4D35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781E88-3290-B4AE-2A06-582F079B7DA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19475-495E-5170-33C7-659D94542C5F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479CC-CCE4-8386-2248-84DDF1C2D4BA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052756-C06B-2D65-8A9C-0286CC07A24E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1685B1-81E0-E727-15A7-20E59D6C7B4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34DDA-650E-33A6-C587-A258CEEBD5C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A5AF09-A46C-5CD3-75CD-66EDD6156D8B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74FAA1-AAC4-7B56-1437-7A7033A40C5E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EC82B-DFFA-3ADF-5CE9-AB696AC5A9C7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82791B-32CD-E7B0-61DA-CF6FEC3855A6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B7FA35-98E0-1F24-1865-CEA4FD1ABA39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F1A62D-3F76-CD57-124B-512F811BD45F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635479-A011-14B6-CBBC-5467B8FAD1D7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733C7C-4CAF-625F-119C-0AE023409042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20EBE2-B8B4-0207-2264-A444E8BF3BF5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032435-EE7D-6F1B-7F8F-B4B8F0E36D59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AC0E8A-6636-741D-F4E7-1EADACDA5775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33A8E0-F49D-37A7-A478-A9F265285BA2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D1A170-0259-C984-F94E-408004B6F5A0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8B76EC-951C-63B1-4204-5FCC8F105F4B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E1BE9A-C780-A15A-1030-9420D8A3B6BC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76307-A0FE-CD07-14A1-240A5834E0F1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9DDEC6-488C-135E-34AE-400176DC8B49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423CC-C77C-59CF-625E-4E66C6775FC9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E91CF-9973-37EF-0DEF-62C7EA116C7C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A176F-B165-81E5-4834-3776BA376AB5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40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64E693-E188-152B-A2DB-62DAD6DFA97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189171" y="3498810"/>
            <a:ext cx="4571727" cy="2070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CA807117-A3F6-EC9A-3523-3A9245782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0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30F96-AB31-4DAE-38E0-D222BCF7A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D809AB-E069-C150-0692-F9E861760E9D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A07A5AF-7FD2-8313-9052-0F6B21FB58FC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90FED-1527-9B19-A355-9EEE5C5BB11F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71902-0005-9C39-0C45-5406246CAD31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49B16-EE2B-FF5D-97F9-2CE2CEF9B3E3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65CC2-EF92-6DD4-2C95-1079768374A1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97ABC6-D8C9-0741-0B4C-5BA9D9DEA00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9DE247-AC09-CBF1-F8C2-32A7B3DEC1C2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154082-9233-DF05-F7D1-8A684884D550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BAE7D1-44B2-30DB-1EE6-C8D489A1A83F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1B28E4-4249-DD56-F540-1E0E06CBC71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FD3458-F601-C238-4F44-05542D02291A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CB23B2-01D0-EBD2-F874-DA720A82F501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E8EB62-4748-22BF-2A6D-53519F33FBCF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EC2F5-4C5B-43B4-1202-1D2348433270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8C6B6F-2A66-7D2A-9CC1-5E3EA3E4688D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2FC5F7-EF88-22C4-A7DB-4BE11EC9FB04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FCF5F4-E83A-14F8-4931-7ABA100390D0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8B716-D4A1-2850-EADF-7DF3C0BCE35E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7296E4-A3B3-AE90-6CAB-4557D0B04B11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231A75-84CD-02F6-B40B-618A9F6B3300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12F469-966E-EC5A-A530-6CF83F55E67A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CCFFC0-C3C9-029E-D984-4B17628A4D6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3C8132-B89B-6614-75F5-CEC90F4FBD9F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53F08B-E282-8623-AEBF-E2C91DF3A114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3B672D-12D3-44CB-5FD3-C88FB12E15F5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FC42D2-AA8E-E3CD-0CF1-F979F3C70ECF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41C7B-945C-EFBC-B45D-A7F67C5E4D66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568DE7-5FEF-1A34-35EA-32BCCB49DBA8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B2D00C-C0D8-03CE-FF6B-31049C17DD5E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136E09-317E-492C-CCF8-AF3FEABEE38F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AFA8C-1847-692D-1CB8-5F80F1A3FC9C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40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8D743734-5F40-1415-E433-9F5ADC14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7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A3591-80DD-6276-519D-F18773DDC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A8FEA0D-D6A1-DCCD-9FD7-764757141EA5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6A180E-5E1D-697B-6059-28339A27362D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FDDB0B-5C42-C042-8400-6BE1644047E2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BB7BF-32F5-DCA0-9E7F-4A51FC92D97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C99A24-A7BD-4CD1-D4CD-53D748E1628F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9BC57-6F38-0992-EDEF-0543B49AEBB7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E9147-A541-88AD-751B-8C9AC43FC82A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E7FFD8-FF3B-4434-B462-91C7BC1C2E3F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AF7508-40C1-2758-0001-0B1B51888BA3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117B18-DEB4-74CC-5D08-C4D92855A7B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63F94B-BF6D-65B2-F468-0C6300827B15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CC7FE0-1BA3-A5DC-BF65-ED4AF3916E1C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54D9DA-73E7-656E-AD33-3C6149B65BBC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B78335-AB44-2172-E1BF-F3543664C7A4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A642E3-3B5F-0B6F-52D6-845FD1C54217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67B324-AFAD-DA7D-DD26-A92AC49F7F22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D995C2-A122-DB2D-076F-EF2926285E43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2B12BE-58DF-4C5C-4206-F09904C9A604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69B160-17C5-2E65-18E0-5AF444C32E13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514C13-E3AE-F038-6CAF-EB94AC1F9F2C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7F9EC8-94B9-466B-BA24-B7EC31D333EE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39D7D4-EEDA-FFE3-2520-3609B6724CE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A8D28B-31A5-3653-1C2B-A9599273F07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77181D-F1EC-7E08-A73E-D3B837B013FE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FC360-82B8-4A9A-BF69-A9960D0DDAAA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566324-0F73-EB71-71BC-27839FEC95F2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D47CFF-D984-EDE1-DEB6-A1B02206D3E7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9DA68-DCCD-AE86-471B-42D9AF719942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1A0F11-BE00-92C1-A3B0-6955A2DEB42E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908C5-FECD-6D13-9136-CDC7B1B21F50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792AE8-586A-F2D1-6A99-8ECF3C5D4E3D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04D13-E278-DD95-771D-BD963D08F186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EEAAC-8DC5-B3A4-6D28-AB96EBE20AFD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4CC88C-D2AC-EB83-BC76-5D1B9F61855B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017307" y="3527183"/>
            <a:ext cx="4571727" cy="2049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64F7A76E-159C-76BA-1DDA-062444BF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73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ACEE-1B30-65FD-F53E-C28632959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6D787C9-9FAE-F888-AC9E-E767A2F15455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F9A72D-6AA7-0BFD-CC05-640246182212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F31AFF-6A1E-32A9-BFD1-12319F288E59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EF87E3-A6B6-6CE0-439A-D731F6BEBF7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9B3E4-D668-223C-1E5D-79A922F29312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59B11B-6B84-E3D8-16D1-AE75E1DBA0BA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D24D09-B972-ACD5-0040-A05633CBBBFC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702C1E-BC2A-4158-9F57-78522BBBAC4B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DCE80C-90ED-0870-4078-4DA200641CEC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2 x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47CC68-F1F2-7CF8-62E0-4914F25ED895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F5961-CEEF-6604-CF2C-A818E4DAE1CD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89B9B9-F08A-295B-6793-C12F95FEF841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C0305F-4D10-8375-5F10-64A8E98AC245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9064E-8CD6-9767-379F-F4E9CD2BAF4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4F8DEA-459B-4094-E593-2349E8158E7E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19E48F-9CA0-3949-4EBA-ADE6C02D4CF1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C0020B-760A-C4DE-B363-55801854CD1A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16AF73-896D-C12B-73ED-97DEF6E8AE29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08B288-9C65-C02D-CAA4-9CCA6AB9B440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BECF2E-B4CF-8943-CC18-44CE4613A9B1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9824FD-EA01-83EC-15B0-5B1FE251E78E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AE5E37-8623-0EE9-2D62-230BE62C4531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2383E2-E49D-D8A6-1F70-093C4DDF119D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0A32BC-657A-D23C-DFAB-CB8E234273AD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DEADFA-F1FD-EAC9-9EEB-B92CDFA5110D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E76E5E5-AC7B-D4A0-C278-C722D8055EAF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5C1EA6-C3B0-4A85-DBBF-9EB7ADBDF649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6001A9-B723-6A07-6DFE-5A919AA54FC1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C6F5A3-83AF-7B22-9E24-4F70FB840BB7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6DF945-FF6E-35DF-FD31-4DAC93A4CC36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B648-B740-3504-5089-E67BEC5AF080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4CF5F2-EDC2-998E-2F94-26644EADEC12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685AB3-D320-2B7A-8390-B8B229643FE2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DAC4F6B2-12DC-6630-F54F-F860A49FF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1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BC141-82DA-EBAE-348C-77EA4AE4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5E26897-B231-41BC-5781-DCF8ACD0706B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507B946-12CA-BE92-D7A2-9E18E1EC6158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B0961E-B08E-9514-D194-6D8A7434E210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65292-BB43-5BDD-6816-AA887F994677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0808B-E5CF-6BDF-4914-555A00079728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11C63-F8A3-D653-CCC1-A26ED51EA1B8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55DEDC-C3E4-CD14-F0D0-82D9301F4BF5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AEB748-A285-B818-AA8C-5A17E86FA4E8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A7F258-A138-C480-993E-F1291EB46643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2 x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DF6F0-744A-18C8-7AE3-034248FAE0C8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9C1790-1766-2FEA-37E1-8F8DBC38D933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225232-2268-75CF-468A-C747BBAD61D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CBBD78-69A3-8F51-BB58-199155CA409D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620BDF-2CB6-5B4A-76EC-1672ABB1B65E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263B54-D326-7688-4F46-4B723062ECC0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A20FB0-A63A-06B4-19B5-3BA5E5E9EB49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979A8D-DF00-B58A-DBFA-7648F4AA3B95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CAD2E6-EFCB-E45A-22BA-2B5FB33678B9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688613-5446-DD1E-BC8D-7AFAA215AF1C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040528-7414-8947-545A-2A5D53C1B2BA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B81476-AA74-A8EB-EDBC-04CA45010DB9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8CBD53-46F3-33F7-C20E-0F54C639B314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8D1B7A-11A9-4727-0F4D-F8EE6F701D3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9D1D9-2F6D-1C64-7172-9B120423854C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403F10-A5CC-19D5-25A6-448782DAED4E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1AFCA9-FC31-0A7A-F43D-67E4E951EE68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D954A0-F314-ADEF-DF58-6367C09883F1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B7CE8-4415-63BD-F896-6EBEA43848A0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2F171-3885-8D76-41D5-EB95A36DF7FD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69EB5B-3005-F959-39E6-941364BA4014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BD7D51-53E1-CB0D-D56B-46FB08464B89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E2ACE-C642-8146-2515-949BD7EB0D47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5909A-C1D6-84A8-F95E-1232AF658869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4247D0-6E87-0ED7-66CC-781DA2E3DB2D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B26651-3098-73F0-301D-D5E4EA49B35B}"/>
              </a:ext>
            </a:extLst>
          </p:cNvPr>
          <p:cNvCxnSpPr>
            <a:cxnSpLocks/>
          </p:cNvCxnSpPr>
          <p:nvPr/>
        </p:nvCxnSpPr>
        <p:spPr>
          <a:xfrm flipH="1">
            <a:off x="2354618" y="4326946"/>
            <a:ext cx="4571727" cy="2078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1060EB17-F672-D082-E825-5AE9523C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23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266CB-CC7D-DC41-A6DC-8A4266C77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F592477-D286-A8E9-694F-5F62B0CAF887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C44B15-7DF9-0D80-5313-FFE845066A4F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CADC6-B3DE-B752-4AB4-E622071C2996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81DA43-1D6F-AA05-0A5F-C3F9CD5914BF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4F80E2-FFC4-87C7-7B34-B1E2E1210331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6EC8C2-2098-0CAB-B1B4-6A982395F905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EE3290-A112-EB09-AF37-E2AB86B1651F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84FD6A-85E6-582C-B6E7-654061DC9566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9CCD79-7255-8B47-745F-17872183F298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214E7-767D-E1C3-EEC3-AC79E791D928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201A19-2315-A1BA-51B7-745341442017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28BA0B-963F-5899-F6E2-0D966F1B2FBD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B7F4B-3CF1-1686-D61A-3FB76B7D768E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7E15D-0E13-13E6-61B9-12C5C9FF6A6B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8A2FE-6900-137C-8ED8-45709ACDC251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73C2C2-3F73-C414-C161-6E1AB51875EA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109EE-A25F-B3DA-2D73-CE623AEB219D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D29842-2BCD-6580-64CA-194983C4F5AB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EE5D42-6DFB-F771-CB3F-45890DF9491C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54D9FB-DFC1-EF0B-B09F-40D6482C55A3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44B869-235B-FCAF-9493-D69EC78748E0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073A30-8CFC-2B07-BF3E-72AF1123615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7DEDE4-AF6F-42F3-03DA-B7B700828ABA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A46985-E032-9C37-D520-74E0B2E449F8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264A92-5A05-EE6D-8423-2BAED098CF1A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558E1A6-BE0B-3D08-A243-C3C7F9989871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828DCF-7FF6-400E-A26D-AD6DF71BC457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58D54-34F8-0C0A-5DC7-F9E4B2619765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7462FC-B88E-8F5C-6E6D-1E10416D3D9B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9CA998-6A61-2746-378F-7408D490E144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7F23E0-5A5F-A46E-2A01-E3D5DD6A2E35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9C5C0-8B9E-81C1-008A-ED86F29AD239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D9EDD-9C66-38BA-8754-0F70CB2FF6F0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29B954-ECE6-D294-7C89-3784C51C0B74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1A85476F-9E21-AA2F-278B-6E6B271C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5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9738E-FE95-D3AB-C0F4-49AA65D41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E4D92FC4-421F-E5D6-83BD-1C5829B4D554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767E54F-7DDB-9A24-8BED-CE9ECC06F51A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34C580-3E5B-2C78-02D0-9805AB3ACBFE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CB1079-60AE-62AF-9B62-3C8AAE3C6ACB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0CEF59-9E45-3C3C-B6ED-12D8267F98EB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C09953-BAC6-1736-1076-5A90F2848E8B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21F7B1-D628-52F8-0EE6-09396ED3F258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7FF6A-D278-74FB-4D6C-53EF7725D67E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FBAC90-4B3E-B315-7445-1E5009E311C5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3E7B60-C676-4D97-9CB1-65CF46AA6312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2A5996-1D3C-B3CD-FA89-330944EBC9DC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A258D-37CE-97E3-20C4-4F26058E165C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D725F6-5C78-95F2-C21F-75604A5721E9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713E8-DEDD-1893-15A1-C7A3097ECAD5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81639F-2EDB-12A1-C739-7090D9348291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4B9DD0-E43C-5611-37E7-86FBFCAA196A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5DDB0D-275A-202B-6EF5-148C1485D9CC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90EDF5-8067-691B-527E-E799FF5AA600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451F72-2E82-A99B-BC9C-23522DDE4810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96189F-A769-5BD3-2051-E209B2AE2058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B6CEB7-3C80-F445-9905-1FA2A313D12C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53F044-5518-41D7-97A4-8879DF49E06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2FAA35-9581-0439-60E5-EE52B2AB61B4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0F7D52-F735-7223-DDA6-37E4046F11E9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27BE56-D069-B623-2F2C-311E33CB25F8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1C4D61-ADAA-ECA8-3635-86B1841315BD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3D068B-9823-6AA6-B388-C9FE1F51469C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83340-98F7-4FDC-DEF5-FE654AAA70D7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887D8-2848-37C5-7384-3C91D438BAC4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BF8DF-0C20-ACCF-EFC0-95CCA49E45C7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8D7A2-5390-2D1A-C4FB-3165794CB9F8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7784A-2ED8-A0BF-796F-BDAD23302113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67B3C-9D77-39D3-3A94-A181738F5A7F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91BBB3-8C20-495E-BE6F-EBBE9054E142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6C3EC2-76FE-2C8E-326D-C471ADBF7864}"/>
              </a:ext>
            </a:extLst>
          </p:cNvPr>
          <p:cNvSpPr/>
          <p:nvPr/>
        </p:nvSpPr>
        <p:spPr>
          <a:xfrm>
            <a:off x="2361035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D4D0E4-D463-9EE8-1109-14BA8238C3BE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3189171" y="4326946"/>
            <a:ext cx="4571727" cy="2078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7A842751-B0A5-474E-C9F1-6BF4DA011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90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22CF2-A4B9-A616-00CD-3C1620B81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37E5E50-287C-1094-F25B-D01154C1AE0D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C8887A6-E58B-B34D-F3BB-1413D0957744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74D681-8109-73CA-F63A-2F8B39282B34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A0660B-B1BD-18FE-4926-9D7B6D5E738A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83EB7-5C4D-9CBF-EA6D-9AC93E738C66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A7066C-74B8-8458-11DB-DE61E9724832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17974-853D-35CA-14BC-2482CAC9E614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74F8E6-A2CD-B2DF-DF06-93CA4A54316B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6493FC-6753-B4BD-D1E2-659ACF260BA5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F2E448-919C-B305-8C72-4FF4BF8E2E3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56FA3-5652-DC3B-21B2-78B011523A6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489188-339C-EB7E-0E91-3720FAE9FBE7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4B9B85-2762-D147-D0F6-E489E8A3CDE5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3CFF66-3E27-810C-A27E-599AEE5EDBA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8EE2E-DA53-4F2F-A898-62C0482353D5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2CAC00-B688-56FF-5A8E-E8E408884691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89A38C-0841-8A06-5F3C-F32B1F67403D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80896B-8B02-F397-743B-5920A3757C05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CE834-A78A-3097-9B26-B621DD47FE84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3D0AE-CFA8-3F26-DAEA-8ACF32BDC33D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491F01-B176-A6F0-F899-1E1342EBA173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C3A3EB-3DE9-A693-17F3-44F8DB35FA8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DDE9D6-2FC5-121C-FECE-B193E7B640B4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B268DA-189D-2FCC-4221-61C7CEC87F2B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C35DE1-95C2-A9F3-9A12-E0F95DA16924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7B24E4-F761-7827-439F-7DC6F6CC3723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8E74A5-2D4D-7F85-5BC5-532CA2F36F73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C0EA3-A243-18E9-70B2-2AFB8695D93F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CCD1E3-B558-E0A8-8B2C-A1649692540B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227F43-D442-E47A-120B-DC5DE8E3C3FC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6B872B-76A1-030C-2369-5E374AFC24CC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CCF20-3B3F-FD51-38AF-31CFA74E9559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1A89E-6159-08C0-BEDA-A2834D337CC0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664E3F-FE0C-556C-F686-BCDE7B84DE49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53B2A-6E9E-97A1-A915-6EC9396F488B}"/>
              </a:ext>
            </a:extLst>
          </p:cNvPr>
          <p:cNvSpPr/>
          <p:nvPr/>
        </p:nvSpPr>
        <p:spPr>
          <a:xfrm>
            <a:off x="2361035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35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814ED805-8E9E-27A6-805F-44E17A8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8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ECBD8-7A04-D478-0412-92F5FADC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78FB4E2E-EC06-1082-059A-59A16D19B615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73A34B1-6B62-EB96-68BA-181754A1E57C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A </a:t>
            </a:r>
            <a:r>
              <a:rPr lang="en-US" i="1">
                <a:cs typeface="Arial"/>
              </a:rPr>
              <a:t>kernel </a:t>
            </a:r>
            <a:r>
              <a:rPr lang="en-US">
                <a:cs typeface="Arial"/>
              </a:rPr>
              <a:t>is also a matrix containing some pattern</a:t>
            </a:r>
          </a:p>
          <a:p>
            <a:r>
              <a:rPr lang="en-US">
                <a:cs typeface="Arial"/>
              </a:rPr>
              <a:t>Slide a kernel along an image, multiply overlapping values, and sum the result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53EDA-A16F-2FE1-B907-6B2491535493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BA774-A77A-AE16-A798-109F6AD51548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2D5C33-B8EC-DFBF-2827-142D20E7CFCF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2F82DF-5274-479D-B462-DB04878F32DF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E6F05F-63E0-53E7-EA8B-9215715995B2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9DF135-E0C9-7391-36C0-BB8220F323E7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F4520A-9AA3-8EBE-52DB-9D218A16F0C9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7BBF65-39EA-8C8E-2FFC-EF0ED5DCD35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0618B2-5042-05C9-229D-23D1D18CAA6E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9D1ADD-E8C4-B204-91C1-37B346054781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29FB50-E4E3-8E2E-94B4-F340496800D2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EA60C6-8693-5EBE-C966-D55E328423F7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477FA1-3990-26F4-FC7A-358C1ED66985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EFCA94-DA6B-66D7-E137-6BA417C181D4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397DD9-D3BA-E142-ADD3-6BA72DD0DA39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 x 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D64A3F-D373-6C37-5862-BBF377FCF055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 x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8DFBDB-78C7-E2FD-CEBC-D8D910C291E0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360278-B673-CF94-40FE-E41027DBB9E9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BF0CE6-64ED-247C-60F3-C4C4302FC34F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CA4FA4-E364-C6DA-F541-E696EDC5A86C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7F470F-A4E2-909C-5DBC-F3767EDC3820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12EB8A-529E-7FE9-8FE4-6AB1486315B5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2AF859-BDAB-5303-610E-5253E27A7249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22EC1E-B3ED-94BE-6A6F-BC8A0B10C74F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3EC28A-4B80-487C-DC4F-273EC3F972C6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 x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0F5523-5556-2D47-F9EE-B77FCDDE3B81}"/>
              </a:ext>
            </a:extLst>
          </p:cNvPr>
          <p:cNvSpPr/>
          <p:nvPr/>
        </p:nvSpPr>
        <p:spPr>
          <a:xfrm>
            <a:off x="1532626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1A7B7-D7B7-9B52-8010-79D0FD9ACECF}"/>
              </a:ext>
            </a:extLst>
          </p:cNvPr>
          <p:cNvSpPr/>
          <p:nvPr/>
        </p:nvSpPr>
        <p:spPr>
          <a:xfrm>
            <a:off x="2354618" y="432694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A68017-79C9-D848-48FD-0898DE8CB764}"/>
              </a:ext>
            </a:extLst>
          </p:cNvPr>
          <p:cNvSpPr/>
          <p:nvPr/>
        </p:nvSpPr>
        <p:spPr>
          <a:xfrm>
            <a:off x="3189171" y="432694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E9358-E36C-CDE1-2CF9-FFAA5EBC73C5}"/>
              </a:ext>
            </a:extLst>
          </p:cNvPr>
          <p:cNvSpPr/>
          <p:nvPr/>
        </p:nvSpPr>
        <p:spPr>
          <a:xfrm>
            <a:off x="1532626" y="5163080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39D602-A276-EEB1-E1DD-0272975A98AE}"/>
              </a:ext>
            </a:extLst>
          </p:cNvPr>
          <p:cNvSpPr/>
          <p:nvPr/>
        </p:nvSpPr>
        <p:spPr>
          <a:xfrm>
            <a:off x="2361035" y="5155082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D2283F-3308-C065-A235-B1850D77ACB5}"/>
              </a:ext>
            </a:extLst>
          </p:cNvPr>
          <p:cNvSpPr/>
          <p:nvPr/>
        </p:nvSpPr>
        <p:spPr>
          <a:xfrm>
            <a:off x="3189171" y="5163080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046E0B-72DB-D7DB-51E7-88EBEB7970D0}"/>
              </a:ext>
            </a:extLst>
          </p:cNvPr>
          <p:cNvSpPr/>
          <p:nvPr/>
        </p:nvSpPr>
        <p:spPr>
          <a:xfrm>
            <a:off x="1532899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271239-0EF3-46E6-7F18-52EC0B973311}"/>
              </a:ext>
            </a:extLst>
          </p:cNvPr>
          <p:cNvSpPr/>
          <p:nvPr/>
        </p:nvSpPr>
        <p:spPr>
          <a:xfrm>
            <a:off x="2361035" y="5991216"/>
            <a:ext cx="828136" cy="8281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35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AD36E3-2B55-90ED-6ADC-CA2B323320E1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4014098" y="4334944"/>
            <a:ext cx="4578144" cy="2070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FD2DFD4-E01D-C158-BF46-4A684C7078F9}"/>
              </a:ext>
            </a:extLst>
          </p:cNvPr>
          <p:cNvSpPr/>
          <p:nvPr/>
        </p:nvSpPr>
        <p:spPr>
          <a:xfrm>
            <a:off x="3185962" y="5991216"/>
            <a:ext cx="828136" cy="8281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711452-45D7-B6B7-44CE-CD77ED1F9F79}"/>
              </a:ext>
            </a:extLst>
          </p:cNvPr>
          <p:cNvSpPr/>
          <p:nvPr/>
        </p:nvSpPr>
        <p:spPr>
          <a:xfrm>
            <a:off x="3176338" y="-1204514"/>
            <a:ext cx="538801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 What?</a:t>
            </a: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7ED4E7A3-A358-6F5F-C8D7-869CC510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6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4.16667E-7 0.580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856E5-7547-681D-4A88-8DEAF5100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CBE15D6-200E-69EB-6A0F-303B2717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670" y="186266"/>
            <a:ext cx="6702155" cy="223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7551EC6E-4F16-9D1F-F1C0-D86E9638AF23}"/>
              </a:ext>
            </a:extLst>
          </p:cNvPr>
          <p:cNvSpPr txBox="1"/>
          <p:nvPr/>
        </p:nvSpPr>
        <p:spPr>
          <a:xfrm>
            <a:off x="5551475" y="2416827"/>
            <a:ext cx="646654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001" sz="1200"/>
              <a:t>[</a:t>
            </a:r>
            <a:r>
              <a:rPr lang="en-SG" sz="1200"/>
              <a:t>2</a:t>
            </a:r>
            <a:r>
              <a:rPr lang="en-001" sz="1200"/>
              <a:t>] </a:t>
            </a:r>
            <a:r>
              <a:rPr lang="en-SG" sz="1200"/>
              <a:t>J</a:t>
            </a:r>
            <a:r>
              <a:rPr lang="en-001" sz="1200"/>
              <a:t>. </a:t>
            </a:r>
            <a:r>
              <a:rPr lang="en-SG" sz="1200"/>
              <a:t>McLoone</a:t>
            </a:r>
            <a:r>
              <a:rPr lang="en-001" sz="1200"/>
              <a:t>, </a:t>
            </a:r>
            <a:r>
              <a:rPr lang="en-SG" sz="1200">
                <a:hlinkClick r:id="rId3"/>
              </a:rPr>
              <a:t>Edge Detection Applied to a Photograph</a:t>
            </a:r>
            <a:r>
              <a:rPr lang="en-SG" sz="1200"/>
              <a:t>, Jun. 2010.</a:t>
            </a:r>
            <a:endParaRPr lang="en-US" sz="1200"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86D74F-2ED1-02D8-CAE3-42097D39EBE7}"/>
              </a:ext>
            </a:extLst>
          </p:cNvPr>
          <p:cNvSpPr/>
          <p:nvPr/>
        </p:nvSpPr>
        <p:spPr>
          <a:xfrm>
            <a:off x="8370679" y="3243706"/>
            <a:ext cx="828136" cy="828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68955-F7C7-DE03-F63B-D9BDB4E0644E}"/>
              </a:ext>
            </a:extLst>
          </p:cNvPr>
          <p:cNvSpPr/>
          <p:nvPr/>
        </p:nvSpPr>
        <p:spPr>
          <a:xfrm>
            <a:off x="9192671" y="3243706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15E098-6269-84FA-2188-DD8538EED586}"/>
              </a:ext>
            </a:extLst>
          </p:cNvPr>
          <p:cNvSpPr/>
          <p:nvPr/>
        </p:nvSpPr>
        <p:spPr>
          <a:xfrm>
            <a:off x="10010362" y="324370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942B75-C75C-F131-D7C9-2F23A4AA775E}"/>
              </a:ext>
            </a:extLst>
          </p:cNvPr>
          <p:cNvSpPr/>
          <p:nvPr/>
        </p:nvSpPr>
        <p:spPr>
          <a:xfrm>
            <a:off x="8370679" y="4071842"/>
            <a:ext cx="828136" cy="82813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-2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CC340D-7D79-EB2B-2BB4-9EB267B2E981}"/>
              </a:ext>
            </a:extLst>
          </p:cNvPr>
          <p:cNvSpPr/>
          <p:nvPr/>
        </p:nvSpPr>
        <p:spPr>
          <a:xfrm>
            <a:off x="9192671" y="4071842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F4D1A-E973-AB13-C153-FC950CDB6302}"/>
              </a:ext>
            </a:extLst>
          </p:cNvPr>
          <p:cNvSpPr/>
          <p:nvPr/>
        </p:nvSpPr>
        <p:spPr>
          <a:xfrm>
            <a:off x="10010362" y="407184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16B84-1BEC-114A-FFB0-DC568BAB671B}"/>
              </a:ext>
            </a:extLst>
          </p:cNvPr>
          <p:cNvSpPr/>
          <p:nvPr/>
        </p:nvSpPr>
        <p:spPr>
          <a:xfrm>
            <a:off x="8370679" y="4899978"/>
            <a:ext cx="828136" cy="828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429DAC-950B-5FE7-6A89-DF58AEA8E387}"/>
              </a:ext>
            </a:extLst>
          </p:cNvPr>
          <p:cNvSpPr/>
          <p:nvPr/>
        </p:nvSpPr>
        <p:spPr>
          <a:xfrm>
            <a:off x="9199088" y="4899978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843AA1-41EC-6299-4C53-37DB7E81BBF3}"/>
              </a:ext>
            </a:extLst>
          </p:cNvPr>
          <p:cNvSpPr/>
          <p:nvPr/>
        </p:nvSpPr>
        <p:spPr>
          <a:xfrm>
            <a:off x="10016779" y="489997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40294D62-ED46-C123-6F5C-0B2394711DA1}"/>
              </a:ext>
            </a:extLst>
          </p:cNvPr>
          <p:cNvSpPr txBox="1"/>
          <p:nvPr/>
        </p:nvSpPr>
        <p:spPr>
          <a:xfrm>
            <a:off x="8699662" y="5728114"/>
            <a:ext cx="18141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/>
              <a:t>Sobel Kernel</a:t>
            </a:r>
            <a:endParaRPr lang="en-00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1BCBCD-B97B-E5DC-0C76-5C7FDFCF8EF2}"/>
              </a:ext>
            </a:extLst>
          </p:cNvPr>
          <p:cNvSpPr/>
          <p:nvPr/>
        </p:nvSpPr>
        <p:spPr>
          <a:xfrm>
            <a:off x="1306307" y="3914121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3132CD-9B1B-BBD7-B4A4-9F9AABF88527}"/>
              </a:ext>
            </a:extLst>
          </p:cNvPr>
          <p:cNvSpPr/>
          <p:nvPr/>
        </p:nvSpPr>
        <p:spPr>
          <a:xfrm>
            <a:off x="2128299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C08085-7A24-4CDD-EEAF-8FF37D5E1D1D}"/>
              </a:ext>
            </a:extLst>
          </p:cNvPr>
          <p:cNvSpPr/>
          <p:nvPr/>
        </p:nvSpPr>
        <p:spPr>
          <a:xfrm>
            <a:off x="2945990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D813D6-8CB3-704F-8B23-B587D9FC3BE1}"/>
              </a:ext>
            </a:extLst>
          </p:cNvPr>
          <p:cNvSpPr/>
          <p:nvPr/>
        </p:nvSpPr>
        <p:spPr>
          <a:xfrm>
            <a:off x="1306307" y="4742257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3546C8-02F9-3107-E575-3CDA666097BF}"/>
              </a:ext>
            </a:extLst>
          </p:cNvPr>
          <p:cNvSpPr/>
          <p:nvPr/>
        </p:nvSpPr>
        <p:spPr>
          <a:xfrm>
            <a:off x="2128299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DB0AE9-9C30-4C13-FF34-F30E0687B825}"/>
              </a:ext>
            </a:extLst>
          </p:cNvPr>
          <p:cNvSpPr/>
          <p:nvPr/>
        </p:nvSpPr>
        <p:spPr>
          <a:xfrm>
            <a:off x="2945990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8A05B94-FBC5-E331-DC82-524491E90322}"/>
              </a:ext>
            </a:extLst>
          </p:cNvPr>
          <p:cNvSpPr/>
          <p:nvPr/>
        </p:nvSpPr>
        <p:spPr>
          <a:xfrm>
            <a:off x="1306307" y="5570393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61F3FC-9D7E-E2B1-1E40-0511D3433CF8}"/>
              </a:ext>
            </a:extLst>
          </p:cNvPr>
          <p:cNvSpPr/>
          <p:nvPr/>
        </p:nvSpPr>
        <p:spPr>
          <a:xfrm>
            <a:off x="2124271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29AF4C-E441-739A-6014-249BD8DB9FB5}"/>
              </a:ext>
            </a:extLst>
          </p:cNvPr>
          <p:cNvSpPr/>
          <p:nvPr/>
        </p:nvSpPr>
        <p:spPr>
          <a:xfrm>
            <a:off x="2941962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4D8344-249D-45F1-38C2-C5F5B9EED4B1}"/>
              </a:ext>
            </a:extLst>
          </p:cNvPr>
          <p:cNvSpPr/>
          <p:nvPr/>
        </p:nvSpPr>
        <p:spPr>
          <a:xfrm>
            <a:off x="4294584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7BEDD-2065-D707-4A55-FC003C5882A1}"/>
              </a:ext>
            </a:extLst>
          </p:cNvPr>
          <p:cNvSpPr/>
          <p:nvPr/>
        </p:nvSpPr>
        <p:spPr>
          <a:xfrm>
            <a:off x="5116576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B8AC4AC-607A-3E98-4170-8ADA269C3999}"/>
              </a:ext>
            </a:extLst>
          </p:cNvPr>
          <p:cNvSpPr/>
          <p:nvPr/>
        </p:nvSpPr>
        <p:spPr>
          <a:xfrm>
            <a:off x="5934267" y="391412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02D72F-23A0-4747-85C9-D2C71F9F7EE6}"/>
              </a:ext>
            </a:extLst>
          </p:cNvPr>
          <p:cNvSpPr/>
          <p:nvPr/>
        </p:nvSpPr>
        <p:spPr>
          <a:xfrm>
            <a:off x="4294584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72366E-9A5C-67DC-1F1A-89A3ED578713}"/>
              </a:ext>
            </a:extLst>
          </p:cNvPr>
          <p:cNvSpPr/>
          <p:nvPr/>
        </p:nvSpPr>
        <p:spPr>
          <a:xfrm>
            <a:off x="5116576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3474B8-91DE-D012-DFB5-4761081B11E9}"/>
              </a:ext>
            </a:extLst>
          </p:cNvPr>
          <p:cNvSpPr/>
          <p:nvPr/>
        </p:nvSpPr>
        <p:spPr>
          <a:xfrm>
            <a:off x="5934267" y="474225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199527-E9FA-DBD0-0045-9BB25B6AB19E}"/>
              </a:ext>
            </a:extLst>
          </p:cNvPr>
          <p:cNvSpPr/>
          <p:nvPr/>
        </p:nvSpPr>
        <p:spPr>
          <a:xfrm>
            <a:off x="4294584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D9110C-CB5E-4F6B-31F7-8110B43A3594}"/>
              </a:ext>
            </a:extLst>
          </p:cNvPr>
          <p:cNvSpPr/>
          <p:nvPr/>
        </p:nvSpPr>
        <p:spPr>
          <a:xfrm>
            <a:off x="5122993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C5DE7C-5360-4538-06B6-BD38A165167D}"/>
              </a:ext>
            </a:extLst>
          </p:cNvPr>
          <p:cNvSpPr/>
          <p:nvPr/>
        </p:nvSpPr>
        <p:spPr>
          <a:xfrm>
            <a:off x="5940684" y="557039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55E4F91F-9569-C4EE-D4AC-1EB7D017EF59}"/>
              </a:ext>
            </a:extLst>
          </p:cNvPr>
          <p:cNvSpPr txBox="1"/>
          <p:nvPr/>
        </p:nvSpPr>
        <p:spPr>
          <a:xfrm>
            <a:off x="1633004" y="6398529"/>
            <a:ext cx="18141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/>
              <a:t>An Edge?</a:t>
            </a:r>
            <a:endParaRPr lang="en-001"/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F87747FD-9862-F813-D5C4-C51A742F4029}"/>
              </a:ext>
            </a:extLst>
          </p:cNvPr>
          <p:cNvSpPr txBox="1"/>
          <p:nvPr/>
        </p:nvSpPr>
        <p:spPr>
          <a:xfrm>
            <a:off x="4629984" y="6398529"/>
            <a:ext cx="181415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/>
              <a:t>A Solid </a:t>
            </a:r>
            <a:r>
              <a:rPr lang="en-SG" err="1"/>
              <a:t>Color</a:t>
            </a:r>
            <a:r>
              <a:rPr lang="en-SG"/>
              <a:t>?</a:t>
            </a:r>
            <a:endParaRPr lang="en-00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0E03EC-E099-9850-755C-7054E46E69BF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Edge Detection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B2678-CB23-3AC6-5D02-97F13B25BEE4}"/>
              </a:ext>
            </a:extLst>
          </p:cNvPr>
          <p:cNvSpPr txBox="1">
            <a:spLocks/>
          </p:cNvSpPr>
          <p:nvPr/>
        </p:nvSpPr>
        <p:spPr>
          <a:xfrm>
            <a:off x="404696" y="1599770"/>
            <a:ext cx="5523154" cy="460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cs typeface="Arial"/>
              </a:rPr>
              <a:t>Useful to segment an image</a:t>
            </a:r>
          </a:p>
          <a:p>
            <a:r>
              <a:rPr lang="en-US" sz="2000" i="1">
                <a:cs typeface="Arial"/>
              </a:rPr>
              <a:t>Sobel kernel </a:t>
            </a:r>
            <a:r>
              <a:rPr lang="en-US" sz="2000">
                <a:cs typeface="Arial"/>
              </a:rPr>
              <a:t>– a special kernel used for edge detection</a:t>
            </a:r>
          </a:p>
          <a:p>
            <a:r>
              <a:rPr lang="en-US" sz="2000">
                <a:cs typeface="Arial"/>
              </a:rPr>
              <a:t>Value is high when the gradient is high in one direction</a:t>
            </a:r>
          </a:p>
          <a:p>
            <a:r>
              <a:rPr lang="en-US" sz="2000">
                <a:cs typeface="Arial"/>
              </a:rPr>
              <a:t>Thought Experiment - what happens when the Sobel kernel is convolved with:</a:t>
            </a:r>
          </a:p>
          <a:p>
            <a:endParaRPr lang="en-US" sz="2000">
              <a:cs typeface="Arial"/>
            </a:endParaRPr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3848C0CC-FFFE-3E80-2A49-DAF36D401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36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02A86-088A-5EC7-E6F8-0B5555EE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99DC15-1DD3-4B19-83E1-92D854AF59F1}" type="slidenum">
              <a:rPr lang="en-US" kern="0" smtClean="0">
                <a:solidFill>
                  <a:sysClr val="window" lastClr="FFFFFF"/>
                </a:solidFill>
              </a:rPr>
              <a:pPr>
                <a:defRPr/>
              </a:pPr>
              <a:t>5</a:t>
            </a:fld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F40E81-8BAE-F974-6447-3A03A2499A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3659779"/>
            <a:ext cx="10363200" cy="136207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Introduction To </a:t>
            </a:r>
            <a:r>
              <a:rPr lang="en-US">
                <a:solidFill>
                  <a:srgbClr val="D2143E"/>
                </a:solidFill>
              </a:rPr>
              <a:t>Convolution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B76A7C-0C71-F2CE-4AC2-8A8AA75FF9F4}"/>
              </a:ext>
            </a:extLst>
          </p:cNvPr>
          <p:cNvGrpSpPr/>
          <p:nvPr/>
        </p:nvGrpSpPr>
        <p:grpSpPr>
          <a:xfrm>
            <a:off x="914400" y="4431192"/>
            <a:ext cx="7635730" cy="0"/>
            <a:chOff x="708170" y="3113836"/>
            <a:chExt cx="7635730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3AC25F9-4199-32F0-0A94-26F8CC1F3221}"/>
                </a:ext>
              </a:extLst>
            </p:cNvPr>
            <p:cNvCxnSpPr>
              <a:cxnSpLocks/>
            </p:cNvCxnSpPr>
            <p:nvPr/>
          </p:nvCxnSpPr>
          <p:spPr>
            <a:xfrm>
              <a:off x="708170" y="3113836"/>
              <a:ext cx="523543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1E4315E-5537-C159-9DE0-A2B87275EDB6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3113836"/>
              <a:ext cx="24003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7" descr="NTU Logo">
            <a:extLst>
              <a:ext uri="{FF2B5EF4-FFF2-40B4-BE49-F238E27FC236}">
                <a16:creationId xmlns:a16="http://schemas.microsoft.com/office/drawing/2014/main" id="{166A529C-E740-9710-30E3-857F822F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73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8D291-622A-0D28-DB74-E3E146A04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3735D6-BE43-B01C-7642-5DFB87C0F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99DC15-1DD3-4B19-83E1-92D854AF59F1}" type="slidenum">
              <a:rPr lang="en-US" kern="0" smtClean="0">
                <a:solidFill>
                  <a:sysClr val="window" lastClr="FFFFFF"/>
                </a:solidFill>
              </a:rPr>
              <a:pPr>
                <a:defRPr/>
              </a:pPr>
              <a:t>50</a:t>
            </a:fld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C219D-C219-C71D-C8FD-79004F9C68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3659779"/>
            <a:ext cx="10363200" cy="136207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Image Classification With </a:t>
            </a:r>
            <a:r>
              <a:rPr lang="en-US">
                <a:solidFill>
                  <a:srgbClr val="D2143E"/>
                </a:solidFill>
              </a:rPr>
              <a:t>CNNS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EBD30C-6839-0BAD-E289-AA5FD4194DCD}"/>
              </a:ext>
            </a:extLst>
          </p:cNvPr>
          <p:cNvGrpSpPr/>
          <p:nvPr/>
        </p:nvGrpSpPr>
        <p:grpSpPr>
          <a:xfrm>
            <a:off x="914400" y="4431192"/>
            <a:ext cx="7635730" cy="0"/>
            <a:chOff x="708170" y="3113836"/>
            <a:chExt cx="7635730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7AE7CB5-E1FB-DE3F-AB46-AEA8710B461B}"/>
                </a:ext>
              </a:extLst>
            </p:cNvPr>
            <p:cNvCxnSpPr>
              <a:cxnSpLocks/>
            </p:cNvCxnSpPr>
            <p:nvPr/>
          </p:nvCxnSpPr>
          <p:spPr>
            <a:xfrm>
              <a:off x="708170" y="3113836"/>
              <a:ext cx="523543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2FE93-8A45-649B-9F64-60865097364B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3113836"/>
              <a:ext cx="24003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7" descr="NTU Logo">
            <a:extLst>
              <a:ext uri="{FF2B5EF4-FFF2-40B4-BE49-F238E27FC236}">
                <a16:creationId xmlns:a16="http://schemas.microsoft.com/office/drawing/2014/main" id="{72E17983-85D0-C0FE-29C5-3C987529B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74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11E4-5614-7AC3-83E6-E2D6F299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3D092-5468-255B-E2F4-91FC3E4A44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5916" y="1627207"/>
            <a:ext cx="5829300" cy="5430837"/>
          </a:xfrm>
        </p:spPr>
        <p:txBody>
          <a:bodyPr lIns="91440" tIns="45720" rIns="91440" bIns="45720" anchor="t"/>
          <a:lstStyle/>
          <a:p>
            <a:r>
              <a:rPr lang="en-US">
                <a:cs typeface="Arial"/>
              </a:rPr>
              <a:t>What if we were able to learn kernel weights instead of crafting them ourselves?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521987-591F-2024-220F-9E45D3A1D40A}"/>
              </a:ext>
            </a:extLst>
          </p:cNvPr>
          <p:cNvSpPr/>
          <p:nvPr/>
        </p:nvSpPr>
        <p:spPr>
          <a:xfrm>
            <a:off x="7735411" y="385003"/>
            <a:ext cx="828136" cy="828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A73B-FD7C-C64D-932F-E8C9E720C2DB}"/>
              </a:ext>
            </a:extLst>
          </p:cNvPr>
          <p:cNvSpPr/>
          <p:nvPr/>
        </p:nvSpPr>
        <p:spPr>
          <a:xfrm>
            <a:off x="8557403" y="385003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6B2A20-CA26-984D-FE99-871B04668A48}"/>
              </a:ext>
            </a:extLst>
          </p:cNvPr>
          <p:cNvSpPr/>
          <p:nvPr/>
        </p:nvSpPr>
        <p:spPr>
          <a:xfrm>
            <a:off x="9375094" y="385003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893A42-85B0-F0D3-B9D9-95A4AA998829}"/>
              </a:ext>
            </a:extLst>
          </p:cNvPr>
          <p:cNvSpPr/>
          <p:nvPr/>
        </p:nvSpPr>
        <p:spPr>
          <a:xfrm>
            <a:off x="7735411" y="1213139"/>
            <a:ext cx="828136" cy="82813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-2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09035-067E-5792-B9C6-8A6B36C90282}"/>
              </a:ext>
            </a:extLst>
          </p:cNvPr>
          <p:cNvSpPr/>
          <p:nvPr/>
        </p:nvSpPr>
        <p:spPr>
          <a:xfrm>
            <a:off x="8557403" y="1213139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F0B95D-0794-FC67-F053-2D937D4F53E4}"/>
              </a:ext>
            </a:extLst>
          </p:cNvPr>
          <p:cNvSpPr/>
          <p:nvPr/>
        </p:nvSpPr>
        <p:spPr>
          <a:xfrm>
            <a:off x="9375094" y="1213139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B1FD57-A58D-BA48-A508-4D82FB06AA76}"/>
              </a:ext>
            </a:extLst>
          </p:cNvPr>
          <p:cNvSpPr/>
          <p:nvPr/>
        </p:nvSpPr>
        <p:spPr>
          <a:xfrm>
            <a:off x="7735411" y="2041275"/>
            <a:ext cx="828136" cy="8281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-1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9A597A-C280-20F5-80F4-07FF716C52A1}"/>
              </a:ext>
            </a:extLst>
          </p:cNvPr>
          <p:cNvSpPr/>
          <p:nvPr/>
        </p:nvSpPr>
        <p:spPr>
          <a:xfrm>
            <a:off x="8557403" y="2041275"/>
            <a:ext cx="828136" cy="828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AC9D8E-4E25-1708-21EC-5FDD4D16438B}"/>
              </a:ext>
            </a:extLst>
          </p:cNvPr>
          <p:cNvSpPr/>
          <p:nvPr/>
        </p:nvSpPr>
        <p:spPr>
          <a:xfrm>
            <a:off x="9379395" y="204127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7B98DD-F5BB-630B-F2EA-A1C963304265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Learnable Filters</a:t>
            </a:r>
            <a:endParaRPr lang="en-US"/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1A9A6BF3-0927-624A-DE40-F5E4F7D4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B38FE-0025-1E14-533F-E06ED6B8B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E96C65-E656-CD14-9502-E28FF5AE4E43}"/>
              </a:ext>
            </a:extLst>
          </p:cNvPr>
          <p:cNvSpPr/>
          <p:nvPr/>
        </p:nvSpPr>
        <p:spPr>
          <a:xfrm>
            <a:off x="7735411" y="385003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0,0</a:t>
            </a:r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23C89-5343-1147-6972-7DD396BE97B5}"/>
              </a:ext>
            </a:extLst>
          </p:cNvPr>
          <p:cNvSpPr/>
          <p:nvPr/>
        </p:nvSpPr>
        <p:spPr>
          <a:xfrm>
            <a:off x="8557403" y="385003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1,0</a:t>
            </a:r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2A40A-9E36-6047-CBF6-2F62BC7F4C8A}"/>
              </a:ext>
            </a:extLst>
          </p:cNvPr>
          <p:cNvSpPr/>
          <p:nvPr/>
        </p:nvSpPr>
        <p:spPr>
          <a:xfrm>
            <a:off x="9375094" y="385003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2,0</a:t>
            </a:r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73153-F399-67A3-EBB6-0865EE2BC873}"/>
              </a:ext>
            </a:extLst>
          </p:cNvPr>
          <p:cNvSpPr/>
          <p:nvPr/>
        </p:nvSpPr>
        <p:spPr>
          <a:xfrm>
            <a:off x="7735411" y="1213139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0,1</a:t>
            </a:r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A0A53-C54D-3344-2873-772B06DA06BB}"/>
              </a:ext>
            </a:extLst>
          </p:cNvPr>
          <p:cNvSpPr/>
          <p:nvPr/>
        </p:nvSpPr>
        <p:spPr>
          <a:xfrm>
            <a:off x="8557403" y="1213139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1,1</a:t>
            </a:r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7CBD0-A2BE-33DC-05BF-3207228DF3C1}"/>
              </a:ext>
            </a:extLst>
          </p:cNvPr>
          <p:cNvSpPr/>
          <p:nvPr/>
        </p:nvSpPr>
        <p:spPr>
          <a:xfrm>
            <a:off x="9375094" y="1213139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2,1</a:t>
            </a:r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8C4D8C-33DC-0061-554E-0666DA167EE7}"/>
              </a:ext>
            </a:extLst>
          </p:cNvPr>
          <p:cNvSpPr/>
          <p:nvPr/>
        </p:nvSpPr>
        <p:spPr>
          <a:xfrm>
            <a:off x="7735411" y="204127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0,2</a:t>
            </a:r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4356-EE55-7F77-3EC2-9FA9CEFBDF19}"/>
              </a:ext>
            </a:extLst>
          </p:cNvPr>
          <p:cNvSpPr/>
          <p:nvPr/>
        </p:nvSpPr>
        <p:spPr>
          <a:xfrm>
            <a:off x="8557403" y="204127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1,2</a:t>
            </a:r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D658D1-2FCE-43DE-DC6E-4DB2E061BA02}"/>
              </a:ext>
            </a:extLst>
          </p:cNvPr>
          <p:cNvSpPr/>
          <p:nvPr/>
        </p:nvSpPr>
        <p:spPr>
          <a:xfrm>
            <a:off x="9379395" y="204127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2,2</a:t>
            </a:r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26A7BC-82D7-F8F9-073B-5B87E3D8C039}"/>
              </a:ext>
            </a:extLst>
          </p:cNvPr>
          <p:cNvSpPr txBox="1">
            <a:spLocks/>
          </p:cNvSpPr>
          <p:nvPr/>
        </p:nvSpPr>
        <p:spPr>
          <a:xfrm>
            <a:off x="425916" y="1627207"/>
            <a:ext cx="5829300" cy="5430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What if we were able to learn kernel weights instead of crafting them ourselves?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9377E8-0AB3-28DC-8CC0-FAEF26AD00E0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Learnable Filters</a:t>
            </a:r>
            <a:endParaRPr lang="en-US"/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4D000263-5C67-4523-3FAD-4B453640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1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AC4FA-E236-2263-CA85-C5AD53FE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39E29D-952B-487F-2305-58C732C82B2F}"/>
              </a:ext>
            </a:extLst>
          </p:cNvPr>
          <p:cNvSpPr/>
          <p:nvPr/>
        </p:nvSpPr>
        <p:spPr>
          <a:xfrm>
            <a:off x="6998574" y="-93547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0,0</a:t>
            </a:r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AA0F5D-7D86-0A14-04A0-3D3DCE0ED0DD}"/>
              </a:ext>
            </a:extLst>
          </p:cNvPr>
          <p:cNvSpPr/>
          <p:nvPr/>
        </p:nvSpPr>
        <p:spPr>
          <a:xfrm>
            <a:off x="7874964" y="-940842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1,0</a:t>
            </a:r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B70E42-44E7-EE7D-8DD5-37EB1038E664}"/>
              </a:ext>
            </a:extLst>
          </p:cNvPr>
          <p:cNvSpPr/>
          <p:nvPr/>
        </p:nvSpPr>
        <p:spPr>
          <a:xfrm>
            <a:off x="8557672" y="518890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2,0</a:t>
            </a:r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876A7-53D0-4933-52D3-B4B95C27B5BE}"/>
              </a:ext>
            </a:extLst>
          </p:cNvPr>
          <p:cNvSpPr/>
          <p:nvPr/>
        </p:nvSpPr>
        <p:spPr>
          <a:xfrm>
            <a:off x="6135056" y="-93547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0,1</a:t>
            </a:r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90A654-7C26-938A-05D2-46D5E022FFC9}"/>
              </a:ext>
            </a:extLst>
          </p:cNvPr>
          <p:cNvSpPr/>
          <p:nvPr/>
        </p:nvSpPr>
        <p:spPr>
          <a:xfrm>
            <a:off x="8557403" y="154290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1,1</a:t>
            </a:r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541673-F3FB-A3AA-9F59-EDB92125F9F8}"/>
              </a:ext>
            </a:extLst>
          </p:cNvPr>
          <p:cNvSpPr/>
          <p:nvPr/>
        </p:nvSpPr>
        <p:spPr>
          <a:xfrm>
            <a:off x="8557403" y="257281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2,1</a:t>
            </a:r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A469E9-AC41-4D55-CA81-2D7348D73D41}"/>
              </a:ext>
            </a:extLst>
          </p:cNvPr>
          <p:cNvSpPr/>
          <p:nvPr/>
        </p:nvSpPr>
        <p:spPr>
          <a:xfrm>
            <a:off x="8557403" y="3596831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0,2</a:t>
            </a:r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8F04B8-A9CA-D0E7-0783-4B4041945100}"/>
              </a:ext>
            </a:extLst>
          </p:cNvPr>
          <p:cNvSpPr/>
          <p:nvPr/>
        </p:nvSpPr>
        <p:spPr>
          <a:xfrm>
            <a:off x="8557403" y="462084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1,2</a:t>
            </a:r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1FC3E3-78F5-179E-D14E-83F5EE6B3403}"/>
              </a:ext>
            </a:extLst>
          </p:cNvPr>
          <p:cNvSpPr/>
          <p:nvPr/>
        </p:nvSpPr>
        <p:spPr>
          <a:xfrm>
            <a:off x="8550299" y="5644861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2,2</a:t>
            </a:r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27B8B0-A6C3-7B8C-0E9C-74E751483C33}"/>
              </a:ext>
            </a:extLst>
          </p:cNvPr>
          <p:cNvSpPr/>
          <p:nvPr/>
        </p:nvSpPr>
        <p:spPr>
          <a:xfrm>
            <a:off x="6584506" y="518890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2,0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50C6C-58D9-F50B-0BAF-731B3B489ACF}"/>
              </a:ext>
            </a:extLst>
          </p:cNvPr>
          <p:cNvSpPr/>
          <p:nvPr/>
        </p:nvSpPr>
        <p:spPr>
          <a:xfrm>
            <a:off x="6584237" y="1542905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1,1</a:t>
            </a:r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A68CF7-D75A-DC5E-A256-67B6FCDAF6BE}"/>
              </a:ext>
            </a:extLst>
          </p:cNvPr>
          <p:cNvSpPr/>
          <p:nvPr/>
        </p:nvSpPr>
        <p:spPr>
          <a:xfrm>
            <a:off x="6584237" y="2572816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2,1</a:t>
            </a:r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D80BB-3894-61FD-D126-3213927253A2}"/>
              </a:ext>
            </a:extLst>
          </p:cNvPr>
          <p:cNvSpPr/>
          <p:nvPr/>
        </p:nvSpPr>
        <p:spPr>
          <a:xfrm>
            <a:off x="6584237" y="3596831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0,2</a:t>
            </a:r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8E75F-3966-EA9C-7B08-EBE3FF904D82}"/>
              </a:ext>
            </a:extLst>
          </p:cNvPr>
          <p:cNvSpPr/>
          <p:nvPr/>
        </p:nvSpPr>
        <p:spPr>
          <a:xfrm>
            <a:off x="6584237" y="4620846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1,2</a:t>
            </a:r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8EF83-87E3-F947-BE0B-58CEDA5C520F}"/>
              </a:ext>
            </a:extLst>
          </p:cNvPr>
          <p:cNvSpPr/>
          <p:nvPr/>
        </p:nvSpPr>
        <p:spPr>
          <a:xfrm>
            <a:off x="6577133" y="5644861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2,2</a:t>
            </a:r>
            <a:endParaRPr lang="en-SG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229F71-1478-D272-16D5-CF3938170045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7412642" y="932958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58CABA-63AC-2D64-DD9F-AD626426DD93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7412373" y="1956973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143927-4F3A-F115-09C4-7672D9E8AFC0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7412373" y="2986884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9A8144-DC6B-D030-5CA9-AD936ECDA3D4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>
            <a:off x="7412373" y="4010899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B4EC0D-6A7E-0DC6-BD83-32B48753F7B7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7412373" y="5034914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D11F52-F8C4-DE96-7598-E24CA36CAD9D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>
            <a:off x="7405269" y="6058929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2A7610-3B1A-5521-5C9E-C704E8EA2161}"/>
              </a:ext>
            </a:extLst>
          </p:cNvPr>
          <p:cNvCxnSpPr>
            <a:cxnSpLocks/>
            <a:stCxn id="8" idx="3"/>
            <a:endCxn id="44" idx="2"/>
          </p:cNvCxnSpPr>
          <p:nvPr/>
        </p:nvCxnSpPr>
        <p:spPr>
          <a:xfrm>
            <a:off x="9385808" y="932958"/>
            <a:ext cx="1792340" cy="2496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D54A73-2A34-6743-02FA-9E4FE566976C}"/>
              </a:ext>
            </a:extLst>
          </p:cNvPr>
          <p:cNvCxnSpPr>
            <a:cxnSpLocks/>
            <a:stCxn id="10" idx="3"/>
            <a:endCxn id="44" idx="2"/>
          </p:cNvCxnSpPr>
          <p:nvPr/>
        </p:nvCxnSpPr>
        <p:spPr>
          <a:xfrm>
            <a:off x="9385539" y="1956973"/>
            <a:ext cx="1792609" cy="1472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8A8D30-4985-B1F1-DC5D-72BFA94933A1}"/>
              </a:ext>
            </a:extLst>
          </p:cNvPr>
          <p:cNvCxnSpPr>
            <a:cxnSpLocks/>
            <a:stCxn id="11" idx="3"/>
            <a:endCxn id="44" idx="2"/>
          </p:cNvCxnSpPr>
          <p:nvPr/>
        </p:nvCxnSpPr>
        <p:spPr>
          <a:xfrm>
            <a:off x="9385539" y="2986884"/>
            <a:ext cx="1792609" cy="442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9BA533-D74E-B211-6B56-A4C4B62EBA8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385539" y="3429000"/>
            <a:ext cx="1785505" cy="58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14332A-1CA5-6E74-E2AA-3DADC1EEB71C}"/>
              </a:ext>
            </a:extLst>
          </p:cNvPr>
          <p:cNvCxnSpPr>
            <a:cxnSpLocks/>
            <a:stCxn id="13" idx="3"/>
            <a:endCxn id="44" idx="2"/>
          </p:cNvCxnSpPr>
          <p:nvPr/>
        </p:nvCxnSpPr>
        <p:spPr>
          <a:xfrm flipV="1">
            <a:off x="9385539" y="3429000"/>
            <a:ext cx="1792609" cy="1605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BFF13F3-6F70-4CA1-1EA5-1343B8C142E9}"/>
              </a:ext>
            </a:extLst>
          </p:cNvPr>
          <p:cNvCxnSpPr>
            <a:cxnSpLocks/>
            <a:stCxn id="14" idx="3"/>
            <a:endCxn id="44" idx="2"/>
          </p:cNvCxnSpPr>
          <p:nvPr/>
        </p:nvCxnSpPr>
        <p:spPr>
          <a:xfrm flipV="1">
            <a:off x="9378435" y="3429000"/>
            <a:ext cx="1799713" cy="262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B335BD5-996A-FE56-C6D5-83F8AB607FFE}"/>
              </a:ext>
            </a:extLst>
          </p:cNvPr>
          <p:cNvSpPr/>
          <p:nvPr/>
        </p:nvSpPr>
        <p:spPr>
          <a:xfrm>
            <a:off x="11178148" y="3014932"/>
            <a:ext cx="828136" cy="8281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5400"/>
              <a:t>Σ</a:t>
            </a:r>
            <a:endParaRPr lang="en-SG" sz="180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142377C-F55F-1311-057E-152D333E8C1C}"/>
              </a:ext>
            </a:extLst>
          </p:cNvPr>
          <p:cNvSpPr txBox="1">
            <a:spLocks/>
          </p:cNvSpPr>
          <p:nvPr/>
        </p:nvSpPr>
        <p:spPr>
          <a:xfrm>
            <a:off x="425916" y="1627207"/>
            <a:ext cx="5829300" cy="5430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What if we were able to learn kernel weights instead of crafting them ourselves?</a:t>
            </a:r>
          </a:p>
          <a:p>
            <a:r>
              <a:rPr lang="en-US">
                <a:cs typeface="Arial"/>
              </a:rPr>
              <a:t>This pattern, summing the multiplication of weights is the same thing that happens in a </a:t>
            </a:r>
            <a:r>
              <a:rPr lang="en-US">
                <a:solidFill>
                  <a:srgbClr val="D2143E"/>
                </a:solidFill>
                <a:cs typeface="Arial"/>
              </a:rPr>
              <a:t>neural network</a:t>
            </a:r>
            <a:endParaRPr lang="en-US">
              <a:solidFill>
                <a:srgbClr val="D2143E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DFE28B7-5711-8940-46AE-903BC60D97BA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Learnable Filters</a:t>
            </a:r>
            <a:endParaRPr lang="en-US"/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75D9C7B9-5CBF-9F50-D276-A0C8D443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2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2C32E-A87E-D6EB-D7E7-E9470F09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1A74DB-EE9C-1752-A6CF-AFD82097EE4E}"/>
              </a:ext>
            </a:extLst>
          </p:cNvPr>
          <p:cNvSpPr/>
          <p:nvPr/>
        </p:nvSpPr>
        <p:spPr>
          <a:xfrm>
            <a:off x="6998574" y="-93547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0,0</a:t>
            </a:r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68FCDE-7C52-A508-EFFB-A91B58E41E01}"/>
              </a:ext>
            </a:extLst>
          </p:cNvPr>
          <p:cNvSpPr/>
          <p:nvPr/>
        </p:nvSpPr>
        <p:spPr>
          <a:xfrm>
            <a:off x="7874964" y="-940842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1,0</a:t>
            </a:r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3103B-4165-E95D-05F8-AAD9BB2B9B92}"/>
              </a:ext>
            </a:extLst>
          </p:cNvPr>
          <p:cNvSpPr/>
          <p:nvPr/>
        </p:nvSpPr>
        <p:spPr>
          <a:xfrm>
            <a:off x="8557672" y="518890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2,0</a:t>
            </a:r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B7BC61-1DD6-D4EA-C671-AD49416984CB}"/>
              </a:ext>
            </a:extLst>
          </p:cNvPr>
          <p:cNvSpPr/>
          <p:nvPr/>
        </p:nvSpPr>
        <p:spPr>
          <a:xfrm>
            <a:off x="6135056" y="-93547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0,1</a:t>
            </a:r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BE7DC8-34D4-82FA-5CC7-FBCE0D7A50D7}"/>
              </a:ext>
            </a:extLst>
          </p:cNvPr>
          <p:cNvSpPr/>
          <p:nvPr/>
        </p:nvSpPr>
        <p:spPr>
          <a:xfrm>
            <a:off x="8557403" y="1542905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1,1</a:t>
            </a:r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3E296A-F95E-1809-79E1-90C5E2345BC1}"/>
              </a:ext>
            </a:extLst>
          </p:cNvPr>
          <p:cNvSpPr/>
          <p:nvPr/>
        </p:nvSpPr>
        <p:spPr>
          <a:xfrm>
            <a:off x="8557403" y="257281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2,1</a:t>
            </a:r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23633-7147-3B80-E868-AC62DBE818E8}"/>
              </a:ext>
            </a:extLst>
          </p:cNvPr>
          <p:cNvSpPr/>
          <p:nvPr/>
        </p:nvSpPr>
        <p:spPr>
          <a:xfrm>
            <a:off x="8557403" y="3596831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0,2</a:t>
            </a:r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6DC8BF-414D-06FD-F00B-38A4BFF886E1}"/>
              </a:ext>
            </a:extLst>
          </p:cNvPr>
          <p:cNvSpPr/>
          <p:nvPr/>
        </p:nvSpPr>
        <p:spPr>
          <a:xfrm>
            <a:off x="8557403" y="4620846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1,2</a:t>
            </a:r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CE75FF-5F47-7124-E980-F3A02A59D7FF}"/>
              </a:ext>
            </a:extLst>
          </p:cNvPr>
          <p:cNvSpPr/>
          <p:nvPr/>
        </p:nvSpPr>
        <p:spPr>
          <a:xfrm>
            <a:off x="8550299" y="5644861"/>
            <a:ext cx="828136" cy="82813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w</a:t>
            </a:r>
            <a:r>
              <a:rPr lang="en-SG" baseline="-25000"/>
              <a:t>2,2</a:t>
            </a:r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542CA0-DF78-DEED-DD9C-9D87A683122B}"/>
              </a:ext>
            </a:extLst>
          </p:cNvPr>
          <p:cNvSpPr/>
          <p:nvPr/>
        </p:nvSpPr>
        <p:spPr>
          <a:xfrm>
            <a:off x="6584506" y="518890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2,0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8B30D6-DCB5-8DC9-697C-1B87C85C90A9}"/>
              </a:ext>
            </a:extLst>
          </p:cNvPr>
          <p:cNvSpPr/>
          <p:nvPr/>
        </p:nvSpPr>
        <p:spPr>
          <a:xfrm>
            <a:off x="6584237" y="1542905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1,1</a:t>
            </a:r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B0539C-5BA3-162B-A776-49D13BBF39AA}"/>
              </a:ext>
            </a:extLst>
          </p:cNvPr>
          <p:cNvSpPr/>
          <p:nvPr/>
        </p:nvSpPr>
        <p:spPr>
          <a:xfrm>
            <a:off x="6584237" y="2572816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2,1</a:t>
            </a:r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BE74FB-2376-2462-6B10-74EE8FF12821}"/>
              </a:ext>
            </a:extLst>
          </p:cNvPr>
          <p:cNvSpPr/>
          <p:nvPr/>
        </p:nvSpPr>
        <p:spPr>
          <a:xfrm>
            <a:off x="6584237" y="3596831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0,2</a:t>
            </a:r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4FA28-1D31-B634-3345-75C2A905EFA7}"/>
              </a:ext>
            </a:extLst>
          </p:cNvPr>
          <p:cNvSpPr/>
          <p:nvPr/>
        </p:nvSpPr>
        <p:spPr>
          <a:xfrm>
            <a:off x="6584237" y="4620846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1,2</a:t>
            </a:r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BFFE11-925C-32C0-0177-5E92F69ACBBB}"/>
              </a:ext>
            </a:extLst>
          </p:cNvPr>
          <p:cNvSpPr/>
          <p:nvPr/>
        </p:nvSpPr>
        <p:spPr>
          <a:xfrm>
            <a:off x="6577133" y="5644861"/>
            <a:ext cx="828136" cy="8281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x</a:t>
            </a:r>
            <a:r>
              <a:rPr lang="en-SG" baseline="-25000"/>
              <a:t>2,2</a:t>
            </a:r>
            <a:endParaRPr lang="en-SG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5215EF-190C-99D5-6888-4AA6F89123E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7412642" y="932958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30F7D4-9124-3560-8F64-AF76A9723E2A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7412373" y="1956973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0A4BAA-F9B2-8A77-497A-0AA01BDDF067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7412373" y="2986884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A3656F-D643-82BF-42EA-1C159C0FD398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>
            <a:off x="7412373" y="4010899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7153E2-3ADE-38EB-25D7-67D1DA030DA8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7412373" y="5034914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D837C7-054E-07F6-2DF3-DEE76363783A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>
            <a:off x="7405269" y="6058929"/>
            <a:ext cx="11450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96A53A-DF8C-91E3-D05E-FA57DB7F46BB}"/>
              </a:ext>
            </a:extLst>
          </p:cNvPr>
          <p:cNvCxnSpPr>
            <a:cxnSpLocks/>
            <a:stCxn id="8" idx="3"/>
            <a:endCxn id="44" idx="2"/>
          </p:cNvCxnSpPr>
          <p:nvPr/>
        </p:nvCxnSpPr>
        <p:spPr>
          <a:xfrm>
            <a:off x="9385808" y="932958"/>
            <a:ext cx="1792340" cy="2496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44048C-B90D-342B-CCD6-4FD76DB44D47}"/>
              </a:ext>
            </a:extLst>
          </p:cNvPr>
          <p:cNvCxnSpPr>
            <a:cxnSpLocks/>
            <a:stCxn id="10" idx="3"/>
            <a:endCxn id="44" idx="2"/>
          </p:cNvCxnSpPr>
          <p:nvPr/>
        </p:nvCxnSpPr>
        <p:spPr>
          <a:xfrm>
            <a:off x="9385539" y="1956973"/>
            <a:ext cx="1792609" cy="1472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DD24B7-ADEE-BFE1-EA9A-1F24BBFA0C7C}"/>
              </a:ext>
            </a:extLst>
          </p:cNvPr>
          <p:cNvCxnSpPr>
            <a:cxnSpLocks/>
            <a:stCxn id="11" idx="3"/>
            <a:endCxn id="44" idx="2"/>
          </p:cNvCxnSpPr>
          <p:nvPr/>
        </p:nvCxnSpPr>
        <p:spPr>
          <a:xfrm>
            <a:off x="9385539" y="2986884"/>
            <a:ext cx="1792609" cy="442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040C6F-4CA2-8311-E9C1-3A6207D903A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385539" y="3429000"/>
            <a:ext cx="1785505" cy="581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5918F9-6022-1894-902B-032CCC2CE121}"/>
              </a:ext>
            </a:extLst>
          </p:cNvPr>
          <p:cNvCxnSpPr>
            <a:cxnSpLocks/>
            <a:stCxn id="13" idx="3"/>
            <a:endCxn id="44" idx="2"/>
          </p:cNvCxnSpPr>
          <p:nvPr/>
        </p:nvCxnSpPr>
        <p:spPr>
          <a:xfrm flipV="1">
            <a:off x="9385539" y="3429000"/>
            <a:ext cx="1792609" cy="1605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4CB184-F8BE-A971-DB51-519B0BD6191E}"/>
              </a:ext>
            </a:extLst>
          </p:cNvPr>
          <p:cNvCxnSpPr>
            <a:cxnSpLocks/>
            <a:stCxn id="14" idx="3"/>
            <a:endCxn id="44" idx="2"/>
          </p:cNvCxnSpPr>
          <p:nvPr/>
        </p:nvCxnSpPr>
        <p:spPr>
          <a:xfrm flipV="1">
            <a:off x="9378435" y="3429000"/>
            <a:ext cx="1799713" cy="262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6E4BCD8-5195-463E-9D30-D7CF667133FF}"/>
              </a:ext>
            </a:extLst>
          </p:cNvPr>
          <p:cNvSpPr/>
          <p:nvPr/>
        </p:nvSpPr>
        <p:spPr>
          <a:xfrm>
            <a:off x="11178148" y="3014932"/>
            <a:ext cx="828136" cy="8281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5400"/>
              <a:t>Σ</a:t>
            </a:r>
            <a:endParaRPr lang="en-SG" sz="1800"/>
          </a:p>
        </p:txBody>
      </p:sp>
      <p:pic>
        <p:nvPicPr>
          <p:cNvPr id="2050" name="Picture 2" descr="Martin-Gorner-RGB-conv-animation">
            <a:extLst>
              <a:ext uri="{FF2B5EF4-FFF2-40B4-BE49-F238E27FC236}">
                <a16:creationId xmlns:a16="http://schemas.microsoft.com/office/drawing/2014/main" id="{32746DCE-2672-28BE-EDD0-A0B91D1B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24" y="3904179"/>
            <a:ext cx="3691116" cy="264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1BF52A38-2507-4208-C1BA-6277ECEE6511}"/>
              </a:ext>
            </a:extLst>
          </p:cNvPr>
          <p:cNvSpPr txBox="1"/>
          <p:nvPr/>
        </p:nvSpPr>
        <p:spPr>
          <a:xfrm>
            <a:off x="339733" y="6488668"/>
            <a:ext cx="569187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1600"/>
              <a:t>[3] M. </a:t>
            </a:r>
            <a:r>
              <a:rPr lang="en-SG" sz="1600" err="1"/>
              <a:t>Görner</a:t>
            </a:r>
            <a:r>
              <a:rPr lang="en-SG" sz="1600"/>
              <a:t>, </a:t>
            </a:r>
            <a:r>
              <a:rPr lang="en-SG" sz="1600">
                <a:hlinkClick r:id="rId3"/>
              </a:rPr>
              <a:t>2D Conv with 3D Inputs</a:t>
            </a:r>
            <a:r>
              <a:rPr lang="en-SG" sz="1600"/>
              <a:t>, 2017</a:t>
            </a:r>
            <a:endParaRPr lang="en-001" sz="160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FABECA5-141D-AEFF-BDDF-2E358E5AFC21}"/>
              </a:ext>
            </a:extLst>
          </p:cNvPr>
          <p:cNvSpPr txBox="1">
            <a:spLocks/>
          </p:cNvSpPr>
          <p:nvPr/>
        </p:nvSpPr>
        <p:spPr>
          <a:xfrm>
            <a:off x="425916" y="1627207"/>
            <a:ext cx="5829300" cy="5430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What if we were able to learn kernel weights instead of crafting them ourselves?</a:t>
            </a:r>
          </a:p>
          <a:p>
            <a:r>
              <a:rPr lang="en-US">
                <a:cs typeface="Arial"/>
              </a:rPr>
              <a:t>This pattern, summing the multiplication of weights is the same thing that happens in a </a:t>
            </a:r>
            <a:r>
              <a:rPr lang="en-US">
                <a:solidFill>
                  <a:srgbClr val="D2143E"/>
                </a:solidFill>
                <a:cs typeface="Arial"/>
              </a:rPr>
              <a:t>neural network</a:t>
            </a:r>
          </a:p>
          <a:p>
            <a:r>
              <a:rPr lang="en-US">
                <a:cs typeface="Arial"/>
              </a:rPr>
              <a:t>Not just limited to three color channels</a:t>
            </a:r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10186CE-784B-989C-6E3A-592A69D56866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Learnable Filters</a:t>
            </a:r>
            <a:endParaRPr lang="en-US"/>
          </a:p>
        </p:txBody>
      </p:sp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1709577C-365F-896B-22AD-35BAF2D0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03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439F210-1A8A-5EAA-401A-E7D41CE26455}"/>
              </a:ext>
            </a:extLst>
          </p:cNvPr>
          <p:cNvSpPr txBox="1">
            <a:spLocks/>
          </p:cNvSpPr>
          <p:nvPr/>
        </p:nvSpPr>
        <p:spPr>
          <a:xfrm>
            <a:off x="425916" y="1512000"/>
            <a:ext cx="293721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Arial"/>
              </a:rPr>
              <a:t>Stride</a:t>
            </a:r>
            <a:endParaRPr lang="en-US" sz="2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DC165D-7624-B413-4E4B-78456C1BADA6}"/>
              </a:ext>
            </a:extLst>
          </p:cNvPr>
          <p:cNvSpPr txBox="1">
            <a:spLocks/>
          </p:cNvSpPr>
          <p:nvPr/>
        </p:nvSpPr>
        <p:spPr>
          <a:xfrm>
            <a:off x="6351623" y="1512000"/>
            <a:ext cx="293721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Arial"/>
              </a:rPr>
              <a:t>Padding</a:t>
            </a:r>
            <a:endParaRPr lang="en-US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BDD76B-35D5-6D4D-1F26-6D84EEC4EEFE}"/>
              </a:ext>
            </a:extLst>
          </p:cNvPr>
          <p:cNvSpPr txBox="1">
            <a:spLocks/>
          </p:cNvSpPr>
          <p:nvPr/>
        </p:nvSpPr>
        <p:spPr>
          <a:xfrm>
            <a:off x="425916" y="3697296"/>
            <a:ext cx="293721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Arial"/>
              </a:rPr>
              <a:t>Pooling</a:t>
            </a:r>
            <a:endParaRPr lang="en-US" sz="2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7962AA-3DCE-E25D-9D1C-DFF0ED6C0E5F}"/>
              </a:ext>
            </a:extLst>
          </p:cNvPr>
          <p:cNvSpPr txBox="1">
            <a:spLocks/>
          </p:cNvSpPr>
          <p:nvPr/>
        </p:nvSpPr>
        <p:spPr>
          <a:xfrm>
            <a:off x="6351623" y="3697296"/>
            <a:ext cx="293721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Dilation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B7BFF-CD97-C0F5-4306-E7F3CFEE10AE}"/>
              </a:ext>
            </a:extLst>
          </p:cNvPr>
          <p:cNvSpPr txBox="1"/>
          <p:nvPr/>
        </p:nvSpPr>
        <p:spPr>
          <a:xfrm>
            <a:off x="425916" y="6205733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cs typeface="Arial"/>
                <a:hlinkClick r:id="rId2"/>
              </a:rPr>
              <a:t>https://ezyang.github.io/convolution-visualizer/</a:t>
            </a:r>
            <a:endParaRPr lang="en-US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4FFFC0-8FCD-E004-A718-76B5C71E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48" y="1122273"/>
            <a:ext cx="2711730" cy="265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5">
            <a:extLst>
              <a:ext uri="{FF2B5EF4-FFF2-40B4-BE49-F238E27FC236}">
                <a16:creationId xmlns:a16="http://schemas.microsoft.com/office/drawing/2014/main" id="{72B37F22-ACB9-855E-2974-905A47A1AAC4}"/>
              </a:ext>
            </a:extLst>
          </p:cNvPr>
          <p:cNvSpPr txBox="1"/>
          <p:nvPr/>
        </p:nvSpPr>
        <p:spPr>
          <a:xfrm>
            <a:off x="425916" y="6565978"/>
            <a:ext cx="5147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001" sz="900"/>
              <a:t>[4] </a:t>
            </a:r>
            <a:r>
              <a:rPr lang="en-001" sz="900" i="1">
                <a:hlinkClick r:id="rId4"/>
              </a:rPr>
              <a:t>Intuitively Understanding Deep Convolution</a:t>
            </a:r>
            <a:r>
              <a:rPr lang="en-001" sz="900"/>
              <a:t>, Towards Data Science (2018)</a:t>
            </a:r>
          </a:p>
        </p:txBody>
      </p:sp>
      <p:pic>
        <p:nvPicPr>
          <p:cNvPr id="53250" name="Picture 2" descr="Dilation Animation | John Tapsell">
            <a:extLst>
              <a:ext uri="{FF2B5EF4-FFF2-40B4-BE49-F238E27FC236}">
                <a16:creationId xmlns:a16="http://schemas.microsoft.com/office/drawing/2014/main" id="{912E67EC-3C29-0DE8-4D91-43AEAC29F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512" y="3697296"/>
            <a:ext cx="2936748" cy="283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>
            <a:extLst>
              <a:ext uri="{FF2B5EF4-FFF2-40B4-BE49-F238E27FC236}">
                <a16:creationId xmlns:a16="http://schemas.microsoft.com/office/drawing/2014/main" id="{5964E5C8-F3AE-4195-E825-2DDA6BA0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905" y="1030656"/>
            <a:ext cx="2936749" cy="283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 descr="Convolution &amp; Pooling Layers. Convolution Layer: | by Nikita Malviya |  Medium">
            <a:extLst>
              <a:ext uri="{FF2B5EF4-FFF2-40B4-BE49-F238E27FC236}">
                <a16:creationId xmlns:a16="http://schemas.microsoft.com/office/drawing/2014/main" id="{4D8DC898-5E6B-1A3D-872F-C3562095B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02" y="3864726"/>
            <a:ext cx="3239213" cy="235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4AFDBD-69EE-CF5F-F842-5CFAC4D7D411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 Parameters</a:t>
            </a:r>
            <a:endParaRPr lang="en-US"/>
          </a:p>
        </p:txBody>
      </p:sp>
      <p:pic>
        <p:nvPicPr>
          <p:cNvPr id="7" name="Picture 7" descr="NTU Logo">
            <a:extLst>
              <a:ext uri="{FF2B5EF4-FFF2-40B4-BE49-F238E27FC236}">
                <a16:creationId xmlns:a16="http://schemas.microsoft.com/office/drawing/2014/main" id="{E0A0D59A-93DF-1779-2838-31D462CBF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724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8019-B741-A1CC-11B6-71066AD23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3D85-A738-A336-580F-539B659E9B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6327" y="652135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n-US">
                <a:cs typeface="Arial"/>
              </a:rPr>
              <a:t>Adding Depth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B2BA-C950-1BCD-B097-5D82FF50E3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4105" y="1427163"/>
            <a:ext cx="4137025" cy="54308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SG" sz="2400">
                <a:cs typeface="Arial"/>
              </a:rPr>
              <a:t>In shallow networks we learn a function that maps a feature space to an output</a:t>
            </a:r>
          </a:p>
          <a:p>
            <a:r>
              <a:rPr lang="en-SG" sz="2400">
                <a:cs typeface="Arial"/>
              </a:rPr>
              <a:t>In deep learning, we don’t know the features, so we use a convolutional layer to learn them</a:t>
            </a:r>
          </a:p>
          <a:p>
            <a:r>
              <a:rPr lang="en-SG" sz="2400">
                <a:cs typeface="Arial"/>
              </a:rPr>
              <a:t>Repeat </a:t>
            </a:r>
            <a:r>
              <a:rPr lang="en-SG" sz="2400" i="1">
                <a:cs typeface="Arial"/>
              </a:rPr>
              <a:t>ad infinitum</a:t>
            </a:r>
          </a:p>
          <a:p>
            <a:r>
              <a:rPr lang="en-SG" sz="2400">
                <a:cs typeface="Arial"/>
              </a:rPr>
              <a:t>Usually early layers find simple patterns like edges while later layers learn more complex concepts</a:t>
            </a:r>
            <a:endParaRPr lang="en-US" sz="2400">
              <a:cs typeface="Arial"/>
            </a:endParaRPr>
          </a:p>
          <a:p>
            <a:endParaRPr lang="en-US" sz="240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DC6C2-4DB6-E291-45BE-4001BA15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08" y="0"/>
            <a:ext cx="7783092" cy="26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5">
            <a:extLst>
              <a:ext uri="{FF2B5EF4-FFF2-40B4-BE49-F238E27FC236}">
                <a16:creationId xmlns:a16="http://schemas.microsoft.com/office/drawing/2014/main" id="{E1174903-2248-42F9-5CC0-7368EF805E18}"/>
              </a:ext>
            </a:extLst>
          </p:cNvPr>
          <p:cNvSpPr txBox="1"/>
          <p:nvPr/>
        </p:nvSpPr>
        <p:spPr>
          <a:xfrm>
            <a:off x="5283200" y="2782669"/>
            <a:ext cx="595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001" sz="1400"/>
              <a:t>[7] S. N. Gupta, </a:t>
            </a:r>
            <a:r>
              <a:rPr lang="en-001" sz="1400" i="1">
                <a:hlinkClick r:id="rId3"/>
              </a:rPr>
              <a:t>Deep Convolutional Neural Networks Explained in Layman’s Terms</a:t>
            </a:r>
            <a:r>
              <a:rPr lang="en-001" sz="1400"/>
              <a:t>, Medium (2022).</a:t>
            </a:r>
          </a:p>
        </p:txBody>
      </p:sp>
      <p:pic>
        <p:nvPicPr>
          <p:cNvPr id="7170" name="Picture 2" descr="enter image description here">
            <a:extLst>
              <a:ext uri="{FF2B5EF4-FFF2-40B4-BE49-F238E27FC236}">
                <a16:creationId xmlns:a16="http://schemas.microsoft.com/office/drawing/2014/main" id="{2B415A4C-C362-12C7-B1FD-C2798A0DF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235" y="3452848"/>
            <a:ext cx="5592692" cy="314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NTU Logo">
            <a:extLst>
              <a:ext uri="{FF2B5EF4-FFF2-40B4-BE49-F238E27FC236}">
                <a16:creationId xmlns:a16="http://schemas.microsoft.com/office/drawing/2014/main" id="{4B383BC0-59E8-D2D8-45F0-298043B6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6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B3091-D62B-3BD2-6C07-186C5936E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94AFBE7B-19CE-C6E5-7FBF-C602005F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ime For A Break Images – Browse 336,279 Stock Photos, Vectors ...">
            <a:extLst>
              <a:ext uri="{FF2B5EF4-FFF2-40B4-BE49-F238E27FC236}">
                <a16:creationId xmlns:a16="http://schemas.microsoft.com/office/drawing/2014/main" id="{22C269C6-A366-7A10-7606-0FDF315AF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43000"/>
            <a:ext cx="67056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4923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3337-39BB-2A98-2486-687488D8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3" y="666713"/>
            <a:ext cx="11728247" cy="733267"/>
          </a:xfrm>
        </p:spPr>
        <p:txBody>
          <a:bodyPr lIns="91440" tIns="45720" rIns="91440" bIns="45720">
            <a:norm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3" name="Picture 7" descr="NTU Logo">
            <a:extLst>
              <a:ext uri="{FF2B5EF4-FFF2-40B4-BE49-F238E27FC236}">
                <a16:creationId xmlns:a16="http://schemas.microsoft.com/office/drawing/2014/main" id="{5D751EE6-3C25-EC79-8D39-0FB97938C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8BAC72-A5CE-A6EF-E2AB-2F923C425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886566"/>
              </p:ext>
            </p:extLst>
          </p:nvPr>
        </p:nvGraphicFramePr>
        <p:xfrm>
          <a:off x="278899" y="1498161"/>
          <a:ext cx="11712315" cy="3394245"/>
        </p:xfrm>
        <a:graphic>
          <a:graphicData uri="http://schemas.openxmlformats.org/drawingml/2006/table">
            <a:tbl>
              <a:tblPr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2512258">
                  <a:extLst>
                    <a:ext uri="{9D8B030D-6E8A-4147-A177-3AD203B41FA5}">
                      <a16:colId xmlns:a16="http://schemas.microsoft.com/office/drawing/2014/main" val="882096350"/>
                    </a:ext>
                  </a:extLst>
                </a:gridCol>
                <a:gridCol w="9200057">
                  <a:extLst>
                    <a:ext uri="{9D8B030D-6E8A-4147-A177-3AD203B41FA5}">
                      <a16:colId xmlns:a16="http://schemas.microsoft.com/office/drawing/2014/main" val="451504251"/>
                    </a:ext>
                  </a:extLst>
                </a:gridCol>
              </a:tblGrid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1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Time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1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Item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13673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3:30-3:45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Introduction to Computer Vision tasks and Pipeline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101953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3:45-4:15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Image Classification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480751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4:15-4:30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Image Segmentation 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013814"/>
                  </a:ext>
                </a:extLst>
              </a:tr>
              <a:tr h="678849"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4:30-5:00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2160"/>
                        </a:lnSpc>
                      </a:pPr>
                      <a:r>
                        <a:rPr lang="en-US" sz="2000" b="0" i="0" cap="none" spc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Diffusion Models (DDPM)</a:t>
                      </a:r>
                    </a:p>
                  </a:txBody>
                  <a:tcPr marL="170053" marR="130810" marT="130810" marB="1308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20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508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8927D-4E82-E8FE-0186-58B151D8F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0BA3-4C37-77CB-766D-34991495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79" y="553246"/>
            <a:ext cx="10695600" cy="653563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US">
                <a:cs typeface="Arial"/>
              </a:rPr>
              <a:t>Core Computer Vision Tasks</a:t>
            </a:r>
          </a:p>
        </p:txBody>
      </p:sp>
      <p:pic>
        <p:nvPicPr>
          <p:cNvPr id="9" name="Picture 8" descr="A dog and cat sitting on grass&#10;&#10;AI-generated content may be incorrect.">
            <a:extLst>
              <a:ext uri="{FF2B5EF4-FFF2-40B4-BE49-F238E27FC236}">
                <a16:creationId xmlns:a16="http://schemas.microsoft.com/office/drawing/2014/main" id="{1E4205A3-1F6E-016D-B7F2-8FDAF288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"/>
          <a:stretch>
            <a:fillRect/>
          </a:stretch>
        </p:blipFill>
        <p:spPr>
          <a:xfrm>
            <a:off x="1439334" y="1404016"/>
            <a:ext cx="9465291" cy="4048694"/>
          </a:xfrm>
          <a:prstGeom prst="rect">
            <a:avLst/>
          </a:prstGeom>
        </p:spPr>
      </p:pic>
      <p:pic>
        <p:nvPicPr>
          <p:cNvPr id="3" name="Picture 7" descr="NTU Logo">
            <a:extLst>
              <a:ext uri="{FF2B5EF4-FFF2-40B4-BE49-F238E27FC236}">
                <a16:creationId xmlns:a16="http://schemas.microsoft.com/office/drawing/2014/main" id="{4A09BEAA-EB72-6CF2-CC75-6B13DD55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2429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F0D1C8-F571-8DF6-5974-D574191B1488}"/>
              </a:ext>
            </a:extLst>
          </p:cNvPr>
          <p:cNvSpPr txBox="1">
            <a:spLocks/>
          </p:cNvSpPr>
          <p:nvPr/>
        </p:nvSpPr>
        <p:spPr>
          <a:xfrm>
            <a:off x="330200" y="626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Project Notebook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1B5C5-9CBB-FBBA-4142-8870B906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969" y="1615473"/>
            <a:ext cx="7772400" cy="2751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686C6-CD1C-7838-EB66-0F52B0D4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2" y="1546211"/>
            <a:ext cx="2944628" cy="2944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427B6-778E-DC9E-9E9A-890440F9B9CF}"/>
              </a:ext>
            </a:extLst>
          </p:cNvPr>
          <p:cNvSpPr txBox="1"/>
          <p:nvPr/>
        </p:nvSpPr>
        <p:spPr>
          <a:xfrm>
            <a:off x="4900201" y="802491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Scan the QR code and open </a:t>
            </a:r>
            <a:r>
              <a:rPr lang="en-SG" sz="1400" b="1" dirty="0"/>
              <a:t>session3_part1_student.ipynb</a:t>
            </a:r>
            <a:endParaRPr lang="en-US" sz="1400" dirty="0"/>
          </a:p>
        </p:txBody>
      </p:sp>
      <p:pic>
        <p:nvPicPr>
          <p:cNvPr id="14" name="Picture 13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62417865-9B4D-9453-3314-3CA3EFFDC2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6" r="37161"/>
          <a:stretch/>
        </p:blipFill>
        <p:spPr>
          <a:xfrm>
            <a:off x="6935971" y="4597165"/>
            <a:ext cx="4670397" cy="2154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0EB04-0C9C-8EA3-F825-B64B9BF6E571}"/>
              </a:ext>
            </a:extLst>
          </p:cNvPr>
          <p:cNvSpPr txBox="1"/>
          <p:nvPr/>
        </p:nvSpPr>
        <p:spPr>
          <a:xfrm>
            <a:off x="838200" y="5177237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Find the option to </a:t>
            </a:r>
            <a:r>
              <a:rPr lang="en-SG" sz="1400" b="1" dirty="0"/>
              <a:t>open the notebook in Google </a:t>
            </a:r>
            <a:r>
              <a:rPr lang="en-SG" sz="1400" b="1" dirty="0" err="1"/>
              <a:t>Colab</a:t>
            </a:r>
            <a:endParaRPr lang="en-US" sz="1400" b="1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D5D73D4-5D68-A67C-48BB-0162B7811D24}"/>
              </a:ext>
            </a:extLst>
          </p:cNvPr>
          <p:cNvCxnSpPr>
            <a:cxnSpLocks/>
          </p:cNvCxnSpPr>
          <p:nvPr/>
        </p:nvCxnSpPr>
        <p:spPr>
          <a:xfrm flipV="1">
            <a:off x="5256030" y="5485014"/>
            <a:ext cx="1772091" cy="395358"/>
          </a:xfrm>
          <a:prstGeom prst="curvedConnector3">
            <a:avLst>
              <a:gd name="adj1" fmla="val 32600"/>
            </a:avLst>
          </a:prstGeom>
          <a:ln>
            <a:solidFill>
              <a:srgbClr val="D3143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69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A12916-FF52-3E6E-7C23-BF545DE5E2A6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359330" y="2703972"/>
            <a:ext cx="0" cy="62637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337C41-7D0C-7E37-2A23-5A6B1C907AB8}"/>
              </a:ext>
            </a:extLst>
          </p:cNvPr>
          <p:cNvCxnSpPr/>
          <p:nvPr/>
        </p:nvCxnSpPr>
        <p:spPr>
          <a:xfrm flipV="1">
            <a:off x="815085" y="3425694"/>
            <a:ext cx="10563762" cy="15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1179E78-7B4A-02B2-FBB0-E9FD6D8E3F9D}"/>
              </a:ext>
            </a:extLst>
          </p:cNvPr>
          <p:cNvSpPr/>
          <p:nvPr/>
        </p:nvSpPr>
        <p:spPr>
          <a:xfrm>
            <a:off x="1132368" y="3185631"/>
            <a:ext cx="452033" cy="4262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4E58AC-A4D6-03ED-47A0-82CB877878AD}"/>
              </a:ext>
            </a:extLst>
          </p:cNvPr>
          <p:cNvSpPr/>
          <p:nvPr/>
        </p:nvSpPr>
        <p:spPr>
          <a:xfrm>
            <a:off x="2202245" y="3216419"/>
            <a:ext cx="452033" cy="4262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5A5D68-086C-838C-B427-4F07A589886B}"/>
              </a:ext>
            </a:extLst>
          </p:cNvPr>
          <p:cNvSpPr/>
          <p:nvPr/>
        </p:nvSpPr>
        <p:spPr>
          <a:xfrm>
            <a:off x="9237276" y="3177933"/>
            <a:ext cx="452033" cy="4262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5AF1B3-DBED-3993-2E41-E5C777246E21}"/>
              </a:ext>
            </a:extLst>
          </p:cNvPr>
          <p:cNvSpPr/>
          <p:nvPr/>
        </p:nvSpPr>
        <p:spPr>
          <a:xfrm>
            <a:off x="7028246" y="3177934"/>
            <a:ext cx="452033" cy="4262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DD9F9F-8AA5-55D6-B72B-CDDC431AD09C}"/>
              </a:ext>
            </a:extLst>
          </p:cNvPr>
          <p:cNvSpPr/>
          <p:nvPr/>
        </p:nvSpPr>
        <p:spPr>
          <a:xfrm>
            <a:off x="4603700" y="3177933"/>
            <a:ext cx="452033" cy="4262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B264A7-B91A-FFF9-4A62-694BAB6F8DDB}"/>
              </a:ext>
            </a:extLst>
          </p:cNvPr>
          <p:cNvSpPr/>
          <p:nvPr/>
        </p:nvSpPr>
        <p:spPr>
          <a:xfrm>
            <a:off x="3395277" y="3170237"/>
            <a:ext cx="452033" cy="4262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22DDF8-C102-F420-D4C7-4F3245C28228}"/>
              </a:ext>
            </a:extLst>
          </p:cNvPr>
          <p:cNvSpPr/>
          <p:nvPr/>
        </p:nvSpPr>
        <p:spPr>
          <a:xfrm>
            <a:off x="8159700" y="3185630"/>
            <a:ext cx="452033" cy="4262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F20DEB-3522-D8D6-2772-FA0A11A21989}"/>
              </a:ext>
            </a:extLst>
          </p:cNvPr>
          <p:cNvSpPr/>
          <p:nvPr/>
        </p:nvSpPr>
        <p:spPr>
          <a:xfrm>
            <a:off x="5866003" y="3177933"/>
            <a:ext cx="452033" cy="4262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952898-B5BF-9634-B8F2-3673E586BB17}"/>
              </a:ext>
            </a:extLst>
          </p:cNvPr>
          <p:cNvSpPr/>
          <p:nvPr/>
        </p:nvSpPr>
        <p:spPr>
          <a:xfrm>
            <a:off x="10314852" y="3177934"/>
            <a:ext cx="452033" cy="4262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449A54-2E41-6A64-D751-65614F35FF09}"/>
              </a:ext>
            </a:extLst>
          </p:cNvPr>
          <p:cNvCxnSpPr>
            <a:cxnSpLocks/>
            <a:stCxn id="8" idx="4"/>
            <a:endCxn id="49" idx="0"/>
          </p:cNvCxnSpPr>
          <p:nvPr/>
        </p:nvCxnSpPr>
        <p:spPr>
          <a:xfrm flipH="1">
            <a:off x="4822224" y="3604136"/>
            <a:ext cx="7493" cy="5319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F13E9A-75A7-E01F-50B5-18228A5193E9}"/>
              </a:ext>
            </a:extLst>
          </p:cNvPr>
          <p:cNvCxnSpPr>
            <a:cxnSpLocks/>
            <a:stCxn id="27" idx="2"/>
            <a:endCxn id="11" idx="0"/>
          </p:cNvCxnSpPr>
          <p:nvPr/>
        </p:nvCxnSpPr>
        <p:spPr>
          <a:xfrm>
            <a:off x="6084865" y="2640661"/>
            <a:ext cx="7155" cy="53727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97DF64-430C-E154-3D69-E0190C8FFBBF}"/>
              </a:ext>
            </a:extLst>
          </p:cNvPr>
          <p:cNvCxnSpPr>
            <a:cxnSpLocks/>
            <a:stCxn id="7" idx="4"/>
            <a:endCxn id="28" idx="0"/>
          </p:cNvCxnSpPr>
          <p:nvPr/>
        </p:nvCxnSpPr>
        <p:spPr>
          <a:xfrm>
            <a:off x="7254263" y="3604137"/>
            <a:ext cx="5649" cy="53196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B22026-C738-437F-AF1B-452B043442A4}"/>
              </a:ext>
            </a:extLst>
          </p:cNvPr>
          <p:cNvCxnSpPr>
            <a:cxnSpLocks/>
          </p:cNvCxnSpPr>
          <p:nvPr/>
        </p:nvCxnSpPr>
        <p:spPr>
          <a:xfrm>
            <a:off x="8335817" y="2616969"/>
            <a:ext cx="15393" cy="55418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772BA-42E5-B4DE-9E03-DF58A33900DD}"/>
              </a:ext>
            </a:extLst>
          </p:cNvPr>
          <p:cNvCxnSpPr>
            <a:cxnSpLocks/>
          </p:cNvCxnSpPr>
          <p:nvPr/>
        </p:nvCxnSpPr>
        <p:spPr>
          <a:xfrm>
            <a:off x="9459574" y="3594484"/>
            <a:ext cx="15393" cy="55418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EDA668-2A86-70E6-C965-F1C1354218AC}"/>
              </a:ext>
            </a:extLst>
          </p:cNvPr>
          <p:cNvCxnSpPr>
            <a:cxnSpLocks/>
          </p:cNvCxnSpPr>
          <p:nvPr/>
        </p:nvCxnSpPr>
        <p:spPr>
          <a:xfrm>
            <a:off x="10537150" y="2663151"/>
            <a:ext cx="15393" cy="55418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89810CF-14B6-8A66-CC1D-8E54A87D555E}"/>
              </a:ext>
            </a:extLst>
          </p:cNvPr>
          <p:cNvSpPr txBox="1"/>
          <p:nvPr/>
        </p:nvSpPr>
        <p:spPr>
          <a:xfrm>
            <a:off x="929897" y="2273085"/>
            <a:ext cx="8588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/>
              <a:t>1998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138A4B-D6E2-20A6-0892-79E4F91C052E}"/>
              </a:ext>
            </a:extLst>
          </p:cNvPr>
          <p:cNvSpPr txBox="1"/>
          <p:nvPr/>
        </p:nvSpPr>
        <p:spPr>
          <a:xfrm>
            <a:off x="2001862" y="4145796"/>
            <a:ext cx="8588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DABC3D-2AA7-B69D-7B4C-E9C06FDB4399}"/>
              </a:ext>
            </a:extLst>
          </p:cNvPr>
          <p:cNvSpPr txBox="1"/>
          <p:nvPr/>
        </p:nvSpPr>
        <p:spPr>
          <a:xfrm>
            <a:off x="3241727" y="2227881"/>
            <a:ext cx="8588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/>
              <a:t>2014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387DE6-C4DD-E489-BCF4-732001BEB22A}"/>
              </a:ext>
            </a:extLst>
          </p:cNvPr>
          <p:cNvSpPr txBox="1"/>
          <p:nvPr/>
        </p:nvSpPr>
        <p:spPr>
          <a:xfrm>
            <a:off x="5655432" y="2209774"/>
            <a:ext cx="8588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/>
              <a:t>2015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682122-2632-E63F-788E-3CDCD8058270}"/>
              </a:ext>
            </a:extLst>
          </p:cNvPr>
          <p:cNvSpPr txBox="1"/>
          <p:nvPr/>
        </p:nvSpPr>
        <p:spPr>
          <a:xfrm>
            <a:off x="6830479" y="4136102"/>
            <a:ext cx="8588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/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1C17C-3AF9-CD6D-60C8-B76EA1418DEA}"/>
              </a:ext>
            </a:extLst>
          </p:cNvPr>
          <p:cNvSpPr txBox="1"/>
          <p:nvPr/>
        </p:nvSpPr>
        <p:spPr>
          <a:xfrm>
            <a:off x="7889511" y="2208701"/>
            <a:ext cx="8588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/>
              <a:t>2016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8081C0-B85A-2E45-A6F4-AD1922973652}"/>
              </a:ext>
            </a:extLst>
          </p:cNvPr>
          <p:cNvSpPr txBox="1"/>
          <p:nvPr/>
        </p:nvSpPr>
        <p:spPr>
          <a:xfrm>
            <a:off x="9083565" y="4148011"/>
            <a:ext cx="8588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dirty="0"/>
              <a:t>2020</a:t>
            </a:r>
            <a:endParaRPr lang="en-US" sz="22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2ED982-8F0F-E659-9C7F-25B560F30639}"/>
              </a:ext>
            </a:extLst>
          </p:cNvPr>
          <p:cNvSpPr txBox="1"/>
          <p:nvPr/>
        </p:nvSpPr>
        <p:spPr>
          <a:xfrm>
            <a:off x="10112642" y="2273084"/>
            <a:ext cx="8588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/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B1EEF1-788D-5EAE-AD96-16A79F9F815E}"/>
              </a:ext>
            </a:extLst>
          </p:cNvPr>
          <p:cNvSpPr txBox="1"/>
          <p:nvPr/>
        </p:nvSpPr>
        <p:spPr>
          <a:xfrm>
            <a:off x="414101" y="1563050"/>
            <a:ext cx="206644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>
                <a:solidFill>
                  <a:schemeClr val="tx2">
                    <a:lumMod val="76000"/>
                    <a:lumOff val="24000"/>
                  </a:schemeClr>
                </a:solidFill>
              </a:rPr>
              <a:t>LeNet-5 </a:t>
            </a:r>
            <a:endParaRPr lang="en-US" sz="2500">
              <a:solidFill>
                <a:schemeClr val="tx2">
                  <a:lumMod val="76000"/>
                  <a:lumOff val="24000"/>
                </a:schemeClr>
              </a:solidFill>
            </a:endParaRPr>
          </a:p>
          <a:p>
            <a:pPr algn="ctr"/>
            <a:endParaRPr lang="en-US" sz="2500" b="1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DCA76-687B-9B30-404E-2EB4986A06F9}"/>
              </a:ext>
            </a:extLst>
          </p:cNvPr>
          <p:cNvSpPr txBox="1"/>
          <p:nvPr/>
        </p:nvSpPr>
        <p:spPr>
          <a:xfrm>
            <a:off x="614999" y="1956965"/>
            <a:ext cx="16307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Foundational CNN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54DF98-5778-D6F9-A635-2D7B4A45EB34}"/>
              </a:ext>
            </a:extLst>
          </p:cNvPr>
          <p:cNvSpPr txBox="1"/>
          <p:nvPr/>
        </p:nvSpPr>
        <p:spPr>
          <a:xfrm>
            <a:off x="1401304" y="4567015"/>
            <a:ext cx="20664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AlexNet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5B16B8-FB68-2A28-BEF9-CE79FDD0918C}"/>
              </a:ext>
            </a:extLst>
          </p:cNvPr>
          <p:cNvSpPr txBox="1"/>
          <p:nvPr/>
        </p:nvSpPr>
        <p:spPr>
          <a:xfrm>
            <a:off x="2553863" y="1329049"/>
            <a:ext cx="20664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>
                <a:solidFill>
                  <a:schemeClr val="tx2">
                    <a:lumMod val="76000"/>
                    <a:lumOff val="24000"/>
                  </a:schemeClr>
                </a:solidFill>
              </a:rPr>
              <a:t>VGG-16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2C5A7-A344-ED1E-5C9E-8412DA4CA6E4}"/>
              </a:ext>
            </a:extLst>
          </p:cNvPr>
          <p:cNvSpPr txBox="1"/>
          <p:nvPr/>
        </p:nvSpPr>
        <p:spPr>
          <a:xfrm>
            <a:off x="5028786" y="866593"/>
            <a:ext cx="20664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err="1">
                <a:solidFill>
                  <a:schemeClr val="tx2">
                    <a:lumMod val="76000"/>
                    <a:lumOff val="24000"/>
                  </a:schemeClr>
                </a:solidFill>
              </a:rPr>
              <a:t>ResNet</a:t>
            </a:r>
            <a:endParaRPr lang="en-US" sz="2500" b="1" dirty="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FE53EC-E397-75BF-0266-DA1634BD338B}"/>
              </a:ext>
            </a:extLst>
          </p:cNvPr>
          <p:cNvSpPr txBox="1"/>
          <p:nvPr/>
        </p:nvSpPr>
        <p:spPr>
          <a:xfrm>
            <a:off x="6092020" y="4532289"/>
            <a:ext cx="224379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>
                <a:solidFill>
                  <a:schemeClr val="tx2">
                    <a:lumMod val="76000"/>
                    <a:lumOff val="24000"/>
                  </a:schemeClr>
                </a:solidFill>
              </a:rPr>
              <a:t>Faster R-CNN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37384-809E-1C4E-B4E6-16B9B4ECE678}"/>
              </a:ext>
            </a:extLst>
          </p:cNvPr>
          <p:cNvSpPr txBox="1"/>
          <p:nvPr/>
        </p:nvSpPr>
        <p:spPr>
          <a:xfrm>
            <a:off x="7782596" y="757811"/>
            <a:ext cx="11064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>
                <a:solidFill>
                  <a:schemeClr val="tx2">
                    <a:lumMod val="76000"/>
                    <a:lumOff val="24000"/>
                  </a:schemeClr>
                </a:solidFill>
              </a:rPr>
              <a:t>YOLO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52CE70-A881-6484-FF32-1672A935568A}"/>
              </a:ext>
            </a:extLst>
          </p:cNvPr>
          <p:cNvSpPr txBox="1"/>
          <p:nvPr/>
        </p:nvSpPr>
        <p:spPr>
          <a:xfrm>
            <a:off x="9231862" y="261049"/>
            <a:ext cx="255844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>
                <a:solidFill>
                  <a:schemeClr val="tx2">
                    <a:lumMod val="76000"/>
                    <a:lumOff val="24000"/>
                  </a:schemeClr>
                </a:solidFill>
              </a:rPr>
              <a:t>Vision Transformers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9515F-743B-4431-0C46-289DE1835FF3}"/>
              </a:ext>
            </a:extLst>
          </p:cNvPr>
          <p:cNvSpPr txBox="1"/>
          <p:nvPr/>
        </p:nvSpPr>
        <p:spPr>
          <a:xfrm>
            <a:off x="1262998" y="5046964"/>
            <a:ext cx="24047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Known for winning ILSVRC and proving that Deep NNs can significantly outperform ML techniques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8AE872-2721-6894-09F0-1FA7311E8A57}"/>
              </a:ext>
            </a:extLst>
          </p:cNvPr>
          <p:cNvSpPr txBox="1"/>
          <p:nvPr/>
        </p:nvSpPr>
        <p:spPr>
          <a:xfrm>
            <a:off x="2480998" y="1698964"/>
            <a:ext cx="24527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Proved that Increasing Depth helped performance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A49AFD-C8C2-D8E3-2970-CD8B34AA906A}"/>
              </a:ext>
            </a:extLst>
          </p:cNvPr>
          <p:cNvSpPr txBox="1"/>
          <p:nvPr/>
        </p:nvSpPr>
        <p:spPr>
          <a:xfrm>
            <a:off x="4901440" y="1340204"/>
            <a:ext cx="24047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Introduced "Skip Connections" to overcome the Vanishing Gradient Problem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A1E2FF-D435-A2DD-21C1-8EFA5CAB0ECB}"/>
              </a:ext>
            </a:extLst>
          </p:cNvPr>
          <p:cNvSpPr txBox="1"/>
          <p:nvPr/>
        </p:nvSpPr>
        <p:spPr>
          <a:xfrm>
            <a:off x="6235804" y="5064255"/>
            <a:ext cx="214072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2-stage framework that introduced RPN, which accelerated Object Detection while increasing its accuracy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D35E5-23ED-1379-E321-4E2A8969744C}"/>
              </a:ext>
            </a:extLst>
          </p:cNvPr>
          <p:cNvSpPr txBox="1"/>
          <p:nvPr/>
        </p:nvSpPr>
        <p:spPr>
          <a:xfrm>
            <a:off x="7456269" y="1255805"/>
            <a:ext cx="20567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Detected objects in a single pass through the network with high accuracy and speed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6D7AD6-4F9A-6C9A-9737-C05B1AE07FFE}"/>
              </a:ext>
            </a:extLst>
          </p:cNvPr>
          <p:cNvSpPr txBox="1"/>
          <p:nvPr/>
        </p:nvSpPr>
        <p:spPr>
          <a:xfrm>
            <a:off x="9512998" y="1116964"/>
            <a:ext cx="205672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Applied Transformer's architecture (originally designed for NLP)  to images and outperformed CNNs</a:t>
            </a:r>
          </a:p>
        </p:txBody>
      </p:sp>
      <p:pic>
        <p:nvPicPr>
          <p:cNvPr id="48" name="Picture 7" descr="NTU Logo">
            <a:extLst>
              <a:ext uri="{FF2B5EF4-FFF2-40B4-BE49-F238E27FC236}">
                <a16:creationId xmlns:a16="http://schemas.microsoft.com/office/drawing/2014/main" id="{B342209B-C01D-C54F-3EC6-6336156A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2D0CFEA-F394-EB04-ACDF-DAE27E2D6530}"/>
              </a:ext>
            </a:extLst>
          </p:cNvPr>
          <p:cNvSpPr txBox="1"/>
          <p:nvPr/>
        </p:nvSpPr>
        <p:spPr>
          <a:xfrm>
            <a:off x="4392791" y="4136102"/>
            <a:ext cx="8588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dirty="0"/>
              <a:t>2014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0C00E6-C8A7-6D70-791B-16C180D0F799}"/>
              </a:ext>
            </a:extLst>
          </p:cNvPr>
          <p:cNvSpPr txBox="1"/>
          <p:nvPr/>
        </p:nvSpPr>
        <p:spPr>
          <a:xfrm>
            <a:off x="3847310" y="4532289"/>
            <a:ext cx="206644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GANs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727B97D4-14EB-A00B-FC50-DAC3538CE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918" y="5347564"/>
            <a:ext cx="238910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+mn-lt"/>
              </a:rPr>
              <a:t> 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CDA6F8-65AD-1924-94A1-3412906A5A0B}"/>
              </a:ext>
            </a:extLst>
          </p:cNvPr>
          <p:cNvCxnSpPr>
            <a:cxnSpLocks/>
          </p:cNvCxnSpPr>
          <p:nvPr/>
        </p:nvCxnSpPr>
        <p:spPr>
          <a:xfrm>
            <a:off x="2428261" y="3509723"/>
            <a:ext cx="0" cy="62637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177E60-75A2-F3BE-ED1E-5A823DD8B9F6}"/>
              </a:ext>
            </a:extLst>
          </p:cNvPr>
          <p:cNvCxnSpPr>
            <a:cxnSpLocks/>
          </p:cNvCxnSpPr>
          <p:nvPr/>
        </p:nvCxnSpPr>
        <p:spPr>
          <a:xfrm>
            <a:off x="3623659" y="2639588"/>
            <a:ext cx="0" cy="62637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2041F37-4597-A981-A6EB-3B4EB68D1605}"/>
              </a:ext>
            </a:extLst>
          </p:cNvPr>
          <p:cNvSpPr txBox="1"/>
          <p:nvPr/>
        </p:nvSpPr>
        <p:spPr>
          <a:xfrm>
            <a:off x="7960032" y="4532477"/>
            <a:ext cx="310593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DDPM</a:t>
            </a:r>
          </a:p>
        </p:txBody>
      </p:sp>
      <p:sp>
        <p:nvSpPr>
          <p:cNvPr id="61" name="Rectangle 1">
            <a:extLst>
              <a:ext uri="{FF2B5EF4-FFF2-40B4-BE49-F238E27FC236}">
                <a16:creationId xmlns:a16="http://schemas.microsoft.com/office/drawing/2014/main" id="{FDE0067B-D5DC-F412-CB6B-97BDB74B1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9603" y="4949636"/>
            <a:ext cx="219728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Known for producing high-quality, diverse, and realistic outputs, particularly in image synthesis, by simulating a denoising process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+mn-lt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8216C302-DFF3-570D-D621-E8A0EC3DA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163" y="5009164"/>
            <a:ext cx="247710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Introduced adversarial training, enabling neural networks to generate synthetic data by competing generator–discriminator models.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2769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E2895-7EB7-FA75-E7CD-2F2948797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95D2-BD7C-ED2B-3CCA-0CD20776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79" y="481246"/>
            <a:ext cx="10695600" cy="653563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US">
                <a:cs typeface="Arial"/>
              </a:rPr>
              <a:t>End-to-End Computer Vision Tasks Pipeline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28ECD9-F67E-889B-EEDE-6BC345110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53" y="1534323"/>
            <a:ext cx="10789330" cy="4720449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SG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AB83ED-7B07-FAFF-5827-317129889069}"/>
              </a:ext>
            </a:extLst>
          </p:cNvPr>
          <p:cNvSpPr/>
          <p:nvPr/>
        </p:nvSpPr>
        <p:spPr>
          <a:xfrm>
            <a:off x="640271" y="1372474"/>
            <a:ext cx="1756474" cy="1123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Problem Formulation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7FD7F4-7FB7-74E6-125D-413DFE2A5C02}"/>
              </a:ext>
            </a:extLst>
          </p:cNvPr>
          <p:cNvSpPr/>
          <p:nvPr/>
        </p:nvSpPr>
        <p:spPr>
          <a:xfrm>
            <a:off x="640270" y="3208474"/>
            <a:ext cx="1756474" cy="1123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Data Collection and Annotation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F9356-A6CD-24DC-E53D-EF6CB0016FBE}"/>
              </a:ext>
            </a:extLst>
          </p:cNvPr>
          <p:cNvSpPr/>
          <p:nvPr/>
        </p:nvSpPr>
        <p:spPr>
          <a:xfrm>
            <a:off x="640270" y="5092474"/>
            <a:ext cx="1756474" cy="1123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Data Pre-processing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B4D55-63DF-E5D5-D63F-B32FE62859EB}"/>
              </a:ext>
            </a:extLst>
          </p:cNvPr>
          <p:cNvSpPr txBox="1"/>
          <p:nvPr/>
        </p:nvSpPr>
        <p:spPr>
          <a:xfrm>
            <a:off x="2815525" y="1374203"/>
            <a:ext cx="905410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ea typeface="+mn-lt"/>
                <a:cs typeface="+mn-lt"/>
              </a:rPr>
              <a:t>What are we trying to classify?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Decide the problem type – Image Classification/Object Detection/ Segmentation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Decide classes (e.g., cats vs dogs, 10 digits, 100 plant diseases)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Decide evaluation goal (accuracy, precision, recall)</a:t>
            </a:r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A4866-5511-0E6C-A64F-8E13B9F29982}"/>
              </a:ext>
            </a:extLst>
          </p:cNvPr>
          <p:cNvSpPr txBox="1"/>
          <p:nvPr/>
        </p:nvSpPr>
        <p:spPr>
          <a:xfrm>
            <a:off x="2905525" y="3210202"/>
            <a:ext cx="795610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ea typeface="+mn-lt"/>
                <a:cs typeface="+mn-lt"/>
              </a:rPr>
              <a:t>Where should we get our images from?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Open-source public datasets VS Built from scratch?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Annotation type – folder labels VS bounding boxes VS Masks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Annotation file format – JSON vs PASCAL VOC format VS folder structure etc.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D42C1-3041-A529-33C2-1C52CC460B4D}"/>
              </a:ext>
            </a:extLst>
          </p:cNvPr>
          <p:cNvSpPr txBox="1"/>
          <p:nvPr/>
        </p:nvSpPr>
        <p:spPr>
          <a:xfrm>
            <a:off x="2905525" y="5010202"/>
            <a:ext cx="795610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ea typeface="+mn-lt"/>
                <a:cs typeface="+mn-lt"/>
              </a:rPr>
              <a:t>How do I feed in the data to the Model?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Resize images (e.g., 224 × 224)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Normalize pixel values (0–255 → 0–1)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Handle corrupted/blurred images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Split the dataset into Training-Validation-Test sets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017B48-B619-D82C-F0FA-6BC8BF09CE4B}"/>
              </a:ext>
            </a:extLst>
          </p:cNvPr>
          <p:cNvCxnSpPr/>
          <p:nvPr/>
        </p:nvCxnSpPr>
        <p:spPr>
          <a:xfrm>
            <a:off x="1516067" y="2466101"/>
            <a:ext cx="2400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3D2E3A-B618-8ABA-D70E-4E591A4EBBDF}"/>
              </a:ext>
            </a:extLst>
          </p:cNvPr>
          <p:cNvCxnSpPr>
            <a:cxnSpLocks/>
          </p:cNvCxnSpPr>
          <p:nvPr/>
        </p:nvCxnSpPr>
        <p:spPr>
          <a:xfrm>
            <a:off x="1486066" y="4332100"/>
            <a:ext cx="2400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7" descr="NTU Logo">
            <a:extLst>
              <a:ext uri="{FF2B5EF4-FFF2-40B4-BE49-F238E27FC236}">
                <a16:creationId xmlns:a16="http://schemas.microsoft.com/office/drawing/2014/main" id="{089C9270-2B85-A8EA-258F-444AC08D8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596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964AD-3008-D745-C2F3-39C9B166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A580-A425-C5BC-584A-D8665BEC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79" y="481246"/>
            <a:ext cx="10695600" cy="653563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US">
                <a:cs typeface="Arial"/>
              </a:rPr>
              <a:t>End-to-End Computer Vision Tasks Pipeline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44AD3A-82A1-D626-CF3E-AD4A39DEE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53" y="1534323"/>
            <a:ext cx="10789330" cy="4720449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SG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7B8637-EBDD-3AF3-24D8-785B63CE8808}"/>
              </a:ext>
            </a:extLst>
          </p:cNvPr>
          <p:cNvSpPr/>
          <p:nvPr/>
        </p:nvSpPr>
        <p:spPr>
          <a:xfrm>
            <a:off x="640271" y="1372474"/>
            <a:ext cx="1756474" cy="1123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Model Development and Evaluation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EE712B-62B9-5B82-0313-9D557C25BDD3}"/>
              </a:ext>
            </a:extLst>
          </p:cNvPr>
          <p:cNvSpPr/>
          <p:nvPr/>
        </p:nvSpPr>
        <p:spPr>
          <a:xfrm>
            <a:off x="640270" y="3208474"/>
            <a:ext cx="1756474" cy="1123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Model Testing and Inference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543FA4-F1A6-1CF8-86DD-BF7E1D1EC139}"/>
              </a:ext>
            </a:extLst>
          </p:cNvPr>
          <p:cNvSpPr/>
          <p:nvPr/>
        </p:nvSpPr>
        <p:spPr>
          <a:xfrm>
            <a:off x="640270" y="5088813"/>
            <a:ext cx="1756474" cy="1123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14931-F08D-20F1-5D72-18743FDA4504}"/>
              </a:ext>
            </a:extLst>
          </p:cNvPr>
          <p:cNvSpPr txBox="1"/>
          <p:nvPr/>
        </p:nvSpPr>
        <p:spPr>
          <a:xfrm>
            <a:off x="2815525" y="1374203"/>
            <a:ext cx="905410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ea typeface="+mn-lt"/>
                <a:cs typeface="+mn-lt"/>
              </a:rPr>
              <a:t>How do we build and train the model?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Building the model from scratch VS Using pretrained model?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Choosing and Fine-tuning the hyperparameters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Analyzing the performance of the model and carrying out different iterations of training.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9481A-3F0D-55AD-8582-3750B1CC0066}"/>
              </a:ext>
            </a:extLst>
          </p:cNvPr>
          <p:cNvSpPr txBox="1"/>
          <p:nvPr/>
        </p:nvSpPr>
        <p:spPr>
          <a:xfrm>
            <a:off x="2905525" y="3210202"/>
            <a:ext cx="795610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ea typeface="+mn-lt"/>
                <a:cs typeface="+mn-lt"/>
              </a:rPr>
              <a:t>How well does the model perform on unseen data?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Testing the model on unseen data from the Test Set.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Testing the model on a totally new, unseen yet related data. 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E6907-2703-73EC-8FDA-068E82A8DA3E}"/>
              </a:ext>
            </a:extLst>
          </p:cNvPr>
          <p:cNvSpPr txBox="1"/>
          <p:nvPr/>
        </p:nvSpPr>
        <p:spPr>
          <a:xfrm>
            <a:off x="2905525" y="5017626"/>
            <a:ext cx="795610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ea typeface="+mn-lt"/>
                <a:cs typeface="+mn-lt"/>
              </a:rPr>
              <a:t>Where do I deploy my model?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Web Application VS Mobile Phone Application?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Server?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Monitoring Real-time performance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4ACA81-B7DF-FFA4-C36B-A176C7A6B1EB}"/>
              </a:ext>
            </a:extLst>
          </p:cNvPr>
          <p:cNvCxnSpPr/>
          <p:nvPr/>
        </p:nvCxnSpPr>
        <p:spPr>
          <a:xfrm>
            <a:off x="1516067" y="2466101"/>
            <a:ext cx="2400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F4AC00-9E70-A44D-7584-CCFBC78D8715}"/>
              </a:ext>
            </a:extLst>
          </p:cNvPr>
          <p:cNvCxnSpPr>
            <a:cxnSpLocks/>
          </p:cNvCxnSpPr>
          <p:nvPr/>
        </p:nvCxnSpPr>
        <p:spPr>
          <a:xfrm>
            <a:off x="1486066" y="4332100"/>
            <a:ext cx="2400" cy="7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7" descr="NTU Logo">
            <a:extLst>
              <a:ext uri="{FF2B5EF4-FFF2-40B4-BE49-F238E27FC236}">
                <a16:creationId xmlns:a16="http://schemas.microsoft.com/office/drawing/2014/main" id="{64E7A1DC-1FD9-F14B-1165-EFF60400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1487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8820-44D5-6AB4-B6AC-1A7EC138F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4C68-D505-DAA7-A453-73566E32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79" y="553246"/>
            <a:ext cx="10695600" cy="653563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US">
                <a:cs typeface="Arial"/>
              </a:rPr>
              <a:t>Core Computer Vision Tasks</a:t>
            </a:r>
          </a:p>
        </p:txBody>
      </p:sp>
      <p:pic>
        <p:nvPicPr>
          <p:cNvPr id="9" name="Picture 8" descr="A dog and cat sitting on grass&#10;&#10;AI-generated content may be incorrect.">
            <a:extLst>
              <a:ext uri="{FF2B5EF4-FFF2-40B4-BE49-F238E27FC236}">
                <a16:creationId xmlns:a16="http://schemas.microsoft.com/office/drawing/2014/main" id="{4CC72569-08C9-5DD7-C85D-CEC08287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87"/>
          <a:stretch>
            <a:fillRect/>
          </a:stretch>
        </p:blipFill>
        <p:spPr>
          <a:xfrm>
            <a:off x="1439334" y="1404016"/>
            <a:ext cx="9465291" cy="40486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4E6EEA-D73F-9AE2-3EA4-0FEF53F91733}"/>
              </a:ext>
            </a:extLst>
          </p:cNvPr>
          <p:cNvSpPr/>
          <p:nvPr/>
        </p:nvSpPr>
        <p:spPr>
          <a:xfrm>
            <a:off x="1278610" y="1485253"/>
            <a:ext cx="3177152" cy="4171627"/>
          </a:xfrm>
          <a:prstGeom prst="rect">
            <a:avLst/>
          </a:pr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3123649143">
                  <a:custGeom>
                    <a:avLst/>
                    <a:gdLst>
                      <a:gd name="csX0" fmla="*/ 0 w 3177152"/>
                      <a:gd name="csY0" fmla="*/ 0 h 4171627"/>
                      <a:gd name="csX1" fmla="*/ 698973 w 3177152"/>
                      <a:gd name="csY1" fmla="*/ 0 h 4171627"/>
                      <a:gd name="csX2" fmla="*/ 1397947 w 3177152"/>
                      <a:gd name="csY2" fmla="*/ 0 h 4171627"/>
                      <a:gd name="csX3" fmla="*/ 2033377 w 3177152"/>
                      <a:gd name="csY3" fmla="*/ 0 h 4171627"/>
                      <a:gd name="csX4" fmla="*/ 3177152 w 3177152"/>
                      <a:gd name="csY4" fmla="*/ 0 h 4171627"/>
                      <a:gd name="csX5" fmla="*/ 3177152 w 3177152"/>
                      <a:gd name="csY5" fmla="*/ 653555 h 4171627"/>
                      <a:gd name="csX6" fmla="*/ 3177152 w 3177152"/>
                      <a:gd name="csY6" fmla="*/ 1265394 h 4171627"/>
                      <a:gd name="csX7" fmla="*/ 3177152 w 3177152"/>
                      <a:gd name="csY7" fmla="*/ 2002381 h 4171627"/>
                      <a:gd name="csX8" fmla="*/ 3177152 w 3177152"/>
                      <a:gd name="csY8" fmla="*/ 2697652 h 4171627"/>
                      <a:gd name="csX9" fmla="*/ 3177152 w 3177152"/>
                      <a:gd name="csY9" fmla="*/ 3351207 h 4171627"/>
                      <a:gd name="csX10" fmla="*/ 3177152 w 3177152"/>
                      <a:gd name="csY10" fmla="*/ 4171627 h 4171627"/>
                      <a:gd name="csX11" fmla="*/ 2605265 w 3177152"/>
                      <a:gd name="csY11" fmla="*/ 4171627 h 4171627"/>
                      <a:gd name="csX12" fmla="*/ 2033377 w 3177152"/>
                      <a:gd name="csY12" fmla="*/ 4171627 h 4171627"/>
                      <a:gd name="csX13" fmla="*/ 1397947 w 3177152"/>
                      <a:gd name="csY13" fmla="*/ 4171627 h 4171627"/>
                      <a:gd name="csX14" fmla="*/ 857831 w 3177152"/>
                      <a:gd name="csY14" fmla="*/ 4171627 h 4171627"/>
                      <a:gd name="csX15" fmla="*/ 0 w 3177152"/>
                      <a:gd name="csY15" fmla="*/ 4171627 h 4171627"/>
                      <a:gd name="csX16" fmla="*/ 0 w 3177152"/>
                      <a:gd name="csY16" fmla="*/ 3392923 h 4171627"/>
                      <a:gd name="csX17" fmla="*/ 0 w 3177152"/>
                      <a:gd name="csY17" fmla="*/ 2655936 h 4171627"/>
                      <a:gd name="csX18" fmla="*/ 0 w 3177152"/>
                      <a:gd name="csY18" fmla="*/ 1960665 h 4171627"/>
                      <a:gd name="csX19" fmla="*/ 0 w 3177152"/>
                      <a:gd name="csY19" fmla="*/ 1307110 h 4171627"/>
                      <a:gd name="csX20" fmla="*/ 0 w 3177152"/>
                      <a:gd name="csY20" fmla="*/ 0 h 4171627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  <a:cxn ang="0">
                        <a:pos x="csX15" y="csY15"/>
                      </a:cxn>
                      <a:cxn ang="0">
                        <a:pos x="csX16" y="csY16"/>
                      </a:cxn>
                      <a:cxn ang="0">
                        <a:pos x="csX17" y="csY17"/>
                      </a:cxn>
                      <a:cxn ang="0">
                        <a:pos x="csX18" y="csY18"/>
                      </a:cxn>
                      <a:cxn ang="0">
                        <a:pos x="csX19" y="csY19"/>
                      </a:cxn>
                      <a:cxn ang="0">
                        <a:pos x="csX20" y="csY20"/>
                      </a:cxn>
                    </a:cxnLst>
                    <a:rect l="l" t="t" r="r" b="b"/>
                    <a:pathLst>
                      <a:path w="3177152" h="4171627" extrusionOk="0">
                        <a:moveTo>
                          <a:pt x="0" y="0"/>
                        </a:moveTo>
                        <a:cubicBezTo>
                          <a:pt x="196716" y="-9535"/>
                          <a:pt x="383819" y="-22667"/>
                          <a:pt x="698973" y="0"/>
                        </a:cubicBezTo>
                        <a:cubicBezTo>
                          <a:pt x="1014127" y="22667"/>
                          <a:pt x="1133250" y="21873"/>
                          <a:pt x="1397947" y="0"/>
                        </a:cubicBezTo>
                        <a:cubicBezTo>
                          <a:pt x="1662644" y="-21873"/>
                          <a:pt x="1746632" y="-7089"/>
                          <a:pt x="2033377" y="0"/>
                        </a:cubicBezTo>
                        <a:cubicBezTo>
                          <a:pt x="2320122" y="7089"/>
                          <a:pt x="2881631" y="39894"/>
                          <a:pt x="3177152" y="0"/>
                        </a:cubicBezTo>
                        <a:cubicBezTo>
                          <a:pt x="3190080" y="275490"/>
                          <a:pt x="3197062" y="402603"/>
                          <a:pt x="3177152" y="653555"/>
                        </a:cubicBezTo>
                        <a:cubicBezTo>
                          <a:pt x="3157242" y="904507"/>
                          <a:pt x="3179566" y="1058245"/>
                          <a:pt x="3177152" y="1265394"/>
                        </a:cubicBezTo>
                        <a:cubicBezTo>
                          <a:pt x="3174738" y="1472543"/>
                          <a:pt x="3160404" y="1750334"/>
                          <a:pt x="3177152" y="2002381"/>
                        </a:cubicBezTo>
                        <a:cubicBezTo>
                          <a:pt x="3193900" y="2254428"/>
                          <a:pt x="3211718" y="2505948"/>
                          <a:pt x="3177152" y="2697652"/>
                        </a:cubicBezTo>
                        <a:cubicBezTo>
                          <a:pt x="3142586" y="2889356"/>
                          <a:pt x="3179397" y="3136529"/>
                          <a:pt x="3177152" y="3351207"/>
                        </a:cubicBezTo>
                        <a:cubicBezTo>
                          <a:pt x="3174907" y="3565886"/>
                          <a:pt x="3152004" y="3907794"/>
                          <a:pt x="3177152" y="4171627"/>
                        </a:cubicBezTo>
                        <a:cubicBezTo>
                          <a:pt x="3024732" y="4186793"/>
                          <a:pt x="2854965" y="4177117"/>
                          <a:pt x="2605265" y="4171627"/>
                        </a:cubicBezTo>
                        <a:cubicBezTo>
                          <a:pt x="2355565" y="4166137"/>
                          <a:pt x="2206014" y="4168451"/>
                          <a:pt x="2033377" y="4171627"/>
                        </a:cubicBezTo>
                        <a:cubicBezTo>
                          <a:pt x="1860740" y="4174803"/>
                          <a:pt x="1708095" y="4157682"/>
                          <a:pt x="1397947" y="4171627"/>
                        </a:cubicBezTo>
                        <a:cubicBezTo>
                          <a:pt x="1087799" y="4185573"/>
                          <a:pt x="1113047" y="4165374"/>
                          <a:pt x="857831" y="4171627"/>
                        </a:cubicBezTo>
                        <a:cubicBezTo>
                          <a:pt x="602615" y="4177880"/>
                          <a:pt x="376504" y="4164564"/>
                          <a:pt x="0" y="4171627"/>
                        </a:cubicBezTo>
                        <a:cubicBezTo>
                          <a:pt x="-30834" y="3846921"/>
                          <a:pt x="23606" y="3782219"/>
                          <a:pt x="0" y="3392923"/>
                        </a:cubicBezTo>
                        <a:cubicBezTo>
                          <a:pt x="-23606" y="3003627"/>
                          <a:pt x="-10322" y="2882556"/>
                          <a:pt x="0" y="2655936"/>
                        </a:cubicBezTo>
                        <a:cubicBezTo>
                          <a:pt x="10322" y="2429316"/>
                          <a:pt x="30399" y="2294394"/>
                          <a:pt x="0" y="1960665"/>
                        </a:cubicBezTo>
                        <a:cubicBezTo>
                          <a:pt x="-30399" y="1626936"/>
                          <a:pt x="-28683" y="1570480"/>
                          <a:pt x="0" y="1307110"/>
                        </a:cubicBezTo>
                        <a:cubicBezTo>
                          <a:pt x="28683" y="1043741"/>
                          <a:pt x="3400" y="42029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NTU Logo">
            <a:extLst>
              <a:ext uri="{FF2B5EF4-FFF2-40B4-BE49-F238E27FC236}">
                <a16:creationId xmlns:a16="http://schemas.microsoft.com/office/drawing/2014/main" id="{7CC4D1A3-0C67-D219-99E1-5CB53C96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357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BBB4D-EFFA-BD63-73E3-31D05D0DA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172D-3701-8594-5CC3-D69CA76BE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56" y="197125"/>
            <a:ext cx="10515600" cy="1325563"/>
          </a:xfrm>
        </p:spPr>
        <p:txBody>
          <a:bodyPr lIns="91440" tIns="45720" rIns="91440" bIns="45720" anchor="t"/>
          <a:lstStyle/>
          <a:p>
            <a:pPr algn="ctr"/>
            <a:r>
              <a:rPr lang="en-US">
                <a:cs typeface="Arial"/>
              </a:rPr>
              <a:t>LeNet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F5547-A060-1641-2065-10833888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06" y="4439799"/>
            <a:ext cx="9750772" cy="5424787"/>
          </a:xfrm>
        </p:spPr>
        <p:txBody>
          <a:bodyPr lIns="91440" tIns="45720" rIns="91440" bIns="45720" anchor="t"/>
          <a:lstStyle/>
          <a:p>
            <a:r>
              <a:rPr lang="en-SG" sz="2400">
                <a:cs typeface="Arial"/>
              </a:rPr>
              <a:t>Invented by Yann LeCun in 1989 to classify postcode digits</a:t>
            </a:r>
          </a:p>
          <a:p>
            <a:r>
              <a:rPr lang="en-SG" sz="2400">
                <a:cs typeface="Arial"/>
              </a:rPr>
              <a:t>2 convolutional layers followed by 2 fully connected layers</a:t>
            </a:r>
            <a:endParaRPr lang="en-US" sz="2400">
              <a:cs typeface="Arial"/>
            </a:endParaRPr>
          </a:p>
          <a:p>
            <a:r>
              <a:rPr lang="en-US" sz="2400">
                <a:cs typeface="Arial"/>
              </a:rPr>
              <a:t>Input: 28x28 greyscale image</a:t>
            </a:r>
          </a:p>
          <a:p>
            <a:r>
              <a:rPr lang="en-US" sz="2400">
                <a:cs typeface="Arial"/>
              </a:rPr>
              <a:t>Surprisingly powerful (can use this to make a car follow lanes)</a:t>
            </a:r>
            <a:endParaRPr lang="en-SG" sz="24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29FD5-DC4F-0DFC-19D5-1FED8308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42" y="897618"/>
            <a:ext cx="10318801" cy="305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7">
            <a:extLst>
              <a:ext uri="{FF2B5EF4-FFF2-40B4-BE49-F238E27FC236}">
                <a16:creationId xmlns:a16="http://schemas.microsoft.com/office/drawing/2014/main" id="{C87FF3FF-1ABB-ACE9-066E-32075FAC6FC8}"/>
              </a:ext>
            </a:extLst>
          </p:cNvPr>
          <p:cNvSpPr txBox="1"/>
          <p:nvPr/>
        </p:nvSpPr>
        <p:spPr>
          <a:xfrm>
            <a:off x="4798119" y="3955030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LeNet</a:t>
            </a:r>
            <a:r>
              <a:rPr lang="en-US"/>
              <a:t> 5 Architecture [1]</a:t>
            </a:r>
            <a:endParaRPr lang="en-0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7B5BB-3DAE-2B7C-3D94-DCFE004F0CB9}"/>
              </a:ext>
            </a:extLst>
          </p:cNvPr>
          <p:cNvSpPr txBox="1"/>
          <p:nvPr/>
        </p:nvSpPr>
        <p:spPr>
          <a:xfrm>
            <a:off x="0" y="6604000"/>
            <a:ext cx="1096264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[1] Y. </a:t>
            </a:r>
            <a:r>
              <a:rPr lang="en-US" sz="1050" err="1"/>
              <a:t>Lecun</a:t>
            </a:r>
            <a:r>
              <a:rPr lang="en-US" sz="1050"/>
              <a:t>, L. </a:t>
            </a:r>
            <a:r>
              <a:rPr lang="en-US" sz="1050" err="1"/>
              <a:t>Bottou</a:t>
            </a:r>
            <a:r>
              <a:rPr lang="en-US" sz="1050"/>
              <a:t>, Y. Bengio and P. Haffner, "Gradient-based learning applied to document recognition," in </a:t>
            </a:r>
            <a:r>
              <a:rPr lang="en-US" sz="1050" i="1"/>
              <a:t>Proceedings of the IEEE</a:t>
            </a:r>
            <a:r>
              <a:rPr lang="en-US" sz="1050"/>
              <a:t>, vol. 86, no. 11, pp. 2278-2324, Nov. 1998.</a:t>
            </a:r>
            <a:endParaRPr lang="en-US" sz="1050">
              <a:cs typeface="Arial"/>
            </a:endParaRPr>
          </a:p>
        </p:txBody>
      </p:sp>
      <p:pic>
        <p:nvPicPr>
          <p:cNvPr id="5" name="Picture 7" descr="NTU Logo">
            <a:extLst>
              <a:ext uri="{FF2B5EF4-FFF2-40B4-BE49-F238E27FC236}">
                <a16:creationId xmlns:a16="http://schemas.microsoft.com/office/drawing/2014/main" id="{266BD934-E55A-13BA-5E54-3CDAF8D6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42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718A-ED32-857D-29A6-C9405445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pPr algn="ctr"/>
            <a:r>
              <a:rPr lang="en-US"/>
              <a:t>Minibatches</a:t>
            </a:r>
          </a:p>
        </p:txBody>
      </p:sp>
      <p:pic>
        <p:nvPicPr>
          <p:cNvPr id="5" name="Picture 4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AE572A3D-F079-E864-3125-A482E460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13" y="2441972"/>
            <a:ext cx="5855142" cy="2678668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D1271A6F-431A-67CD-2BFF-040C1D503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72" y="1293517"/>
            <a:ext cx="496731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Why Mini-Batches Work So Well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Memory efficient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Only a small number of images are in memory at once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Works on GPUs with limited VRAM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Faster learning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Model updates weights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many times per epoch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Learning starts immediately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Better generalization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Each mini-batch is slightly different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This introduces helpful randomness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Prevents overfitting to exact patterns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7" descr="NTU Logo">
            <a:extLst>
              <a:ext uri="{FF2B5EF4-FFF2-40B4-BE49-F238E27FC236}">
                <a16:creationId xmlns:a16="http://schemas.microsoft.com/office/drawing/2014/main" id="{25A482B5-BCBD-DA0A-2332-0B75B524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602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4819-810B-35BD-628C-6F3545E0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3AFE9-2DC0-7FA2-D219-952BC2FB3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85" y="1840615"/>
            <a:ext cx="52578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What is Image Segmentation?</a:t>
            </a:r>
          </a:p>
          <a:p>
            <a:pPr lvl="1"/>
            <a:r>
              <a:rPr lang="en-US" dirty="0"/>
              <a:t>Instead of predicting a single label or a bounding box, segmentation assigns a class label to every single pixel in the image.</a:t>
            </a:r>
          </a:p>
          <a:p>
            <a:r>
              <a:rPr lang="en-US" dirty="0"/>
              <a:t>Types of Segmentation:</a:t>
            </a:r>
          </a:p>
          <a:p>
            <a:pPr lvl="1"/>
            <a:r>
              <a:rPr lang="en-US" dirty="0"/>
              <a:t>Semantic Segmentation</a:t>
            </a:r>
          </a:p>
          <a:p>
            <a:pPr lvl="2"/>
            <a:r>
              <a:rPr lang="en-US" dirty="0"/>
              <a:t>Labels each pixel by class </a:t>
            </a:r>
          </a:p>
          <a:p>
            <a:pPr lvl="2"/>
            <a:r>
              <a:rPr lang="en-US" dirty="0"/>
              <a:t>All objects of the same class share the same label</a:t>
            </a:r>
          </a:p>
          <a:p>
            <a:pPr lvl="1"/>
            <a:r>
              <a:rPr lang="en-US" dirty="0"/>
              <a:t>Instance Segmentation</a:t>
            </a:r>
          </a:p>
          <a:p>
            <a:pPr lvl="2"/>
            <a:r>
              <a:rPr lang="en-US" dirty="0"/>
              <a:t>Separated individual object instances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2052" name="Picture 4" descr="Semantic Segmentation vs. Instance Segmentation: Explained">
            <a:extLst>
              <a:ext uri="{FF2B5EF4-FFF2-40B4-BE49-F238E27FC236}">
                <a16:creationId xmlns:a16="http://schemas.microsoft.com/office/drawing/2014/main" id="{6F521872-3AEB-FC4B-C5FD-C3987740D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49" y="2651175"/>
            <a:ext cx="5925764" cy="243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NTU Logo">
            <a:extLst>
              <a:ext uri="{FF2B5EF4-FFF2-40B4-BE49-F238E27FC236}">
                <a16:creationId xmlns:a16="http://schemas.microsoft.com/office/drawing/2014/main" id="{A7E709F8-D3B4-0698-2D70-FAE90A91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7911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5669-C34C-791F-DE02-F5DFA6DF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U-Net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C9EDD-616B-334F-E9F1-6FB155EC04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8076" y="1593152"/>
            <a:ext cx="475640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U-Net is a fully convolutional neural network designed for pixel-wise image segmentation, originally proposed for biomedical imaging.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077" name="Picture 5" descr="U-Net Architecture Explained - GeeksforGeeks">
            <a:extLst>
              <a:ext uri="{FF2B5EF4-FFF2-40B4-BE49-F238E27FC236}">
                <a16:creationId xmlns:a16="http://schemas.microsoft.com/office/drawing/2014/main" id="{972835AD-0FAB-D6B9-4488-B66C7C25C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66" y="2380453"/>
            <a:ext cx="5853684" cy="292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D7CFF70-EE3F-E484-19CA-1A25D2E1D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308" y="3185506"/>
            <a:ext cx="485394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U-Net has a U-shaped architecture: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Encoder (Contracting Path) → captures </a:t>
            </a: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what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is in the image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Wingdings" pitchFamily="2" charset="2"/>
              </a:rPr>
              <a:t> Learns high level features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Decoder (Expanding Path) → recovers </a:t>
            </a: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where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it is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Skip Connections → preserve fine spatial details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sym typeface="Wingdings" pitchFamily="2" charset="2"/>
              </a:rPr>
              <a:t> produces pixel-wise predictions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Picture 7" descr="NTU Logo">
            <a:extLst>
              <a:ext uri="{FF2B5EF4-FFF2-40B4-BE49-F238E27FC236}">
                <a16:creationId xmlns:a16="http://schemas.microsoft.com/office/drawing/2014/main" id="{58B300FF-5109-71B5-6EE2-4CD725C29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829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039CE-0428-DD78-40BB-E5CD91D6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3EFD-8705-1DB0-A48E-5A41F2D6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Diffusion Models</a:t>
            </a:r>
          </a:p>
        </p:txBody>
      </p:sp>
      <p:pic>
        <p:nvPicPr>
          <p:cNvPr id="6" name="Picture 7" descr="NTU Logo">
            <a:extLst>
              <a:ext uri="{FF2B5EF4-FFF2-40B4-BE49-F238E27FC236}">
                <a16:creationId xmlns:a16="http://schemas.microsoft.com/office/drawing/2014/main" id="{DDBCB806-83A9-A355-F29E-0F9524ED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are Diffusion Models? - GeeksforGeeks">
            <a:extLst>
              <a:ext uri="{FF2B5EF4-FFF2-40B4-BE49-F238E27FC236}">
                <a16:creationId xmlns:a16="http://schemas.microsoft.com/office/drawing/2014/main" id="{3C159EA4-EA1F-C381-4C96-EB6363D4B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54" y="2740421"/>
            <a:ext cx="6965338" cy="34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F89D8C0-3D1E-0C8A-10CC-AA09343FB0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3013" y="1414858"/>
            <a:ext cx="952597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Diffusion Models are Generative tools that create data by learning to reverse a gradual "noising" process, starting from pure noise and iteratively denoising it into a coherent sample, inspired by physics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A0A0A"/>
                </a:solidFill>
                <a:effectLst/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594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6323E-A2B2-B213-8D52-08A0611B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66A1DD-098B-2640-0C97-A42C6045CD9C}"/>
              </a:ext>
            </a:extLst>
          </p:cNvPr>
          <p:cNvSpPr txBox="1"/>
          <p:nvPr/>
        </p:nvSpPr>
        <p:spPr>
          <a:xfrm>
            <a:off x="4786542" y="341376"/>
            <a:ext cx="186301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Diffusion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13C44-AD02-3CDB-ECF5-ACCA21923786}"/>
              </a:ext>
            </a:extLst>
          </p:cNvPr>
          <p:cNvSpPr txBox="1"/>
          <p:nvPr/>
        </p:nvSpPr>
        <p:spPr>
          <a:xfrm>
            <a:off x="2837162" y="1182624"/>
            <a:ext cx="194938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Forward Diffusion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3AF9E-A5A7-C317-D2EF-6C2028115429}"/>
              </a:ext>
            </a:extLst>
          </p:cNvPr>
          <p:cNvSpPr txBox="1"/>
          <p:nvPr/>
        </p:nvSpPr>
        <p:spPr>
          <a:xfrm>
            <a:off x="6649553" y="1170432"/>
            <a:ext cx="192398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Reverse Diffusion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1A1EFCA-B118-62C8-AA24-7D87A6D2D7D9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4528992" y="-6432"/>
            <a:ext cx="471916" cy="190619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13FCACF-37A6-5902-D749-AFB9455D09C3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16200000" flipH="1">
            <a:off x="6434935" y="-6180"/>
            <a:ext cx="459724" cy="189349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7" descr="NTU Logo">
            <a:extLst>
              <a:ext uri="{FF2B5EF4-FFF2-40B4-BE49-F238E27FC236}">
                <a16:creationId xmlns:a16="http://schemas.microsoft.com/office/drawing/2014/main" id="{A4E46CE6-20DB-A1FF-20E7-3A32F9AC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846" y="6124710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black text with a plus and a black symbol&#10;&#10;AI-generated content may be incorrect.">
            <a:extLst>
              <a:ext uri="{FF2B5EF4-FFF2-40B4-BE49-F238E27FC236}">
                <a16:creationId xmlns:a16="http://schemas.microsoft.com/office/drawing/2014/main" id="{830300A1-C3F6-7FD2-5B2C-11B414C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02" y="2307082"/>
            <a:ext cx="27559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039027-3A3A-1123-43FA-370F254E7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234" y="1788652"/>
            <a:ext cx="3962400" cy="419100"/>
          </a:xfrm>
          <a:prstGeom prst="rect">
            <a:avLst/>
          </a:prstGeom>
        </p:spPr>
      </p:pic>
      <p:pic>
        <p:nvPicPr>
          <p:cNvPr id="26" name="Picture 25" descr="A math equation with a curved line&#10;&#10;AI-generated content may be incorrect.">
            <a:extLst>
              <a:ext uri="{FF2B5EF4-FFF2-40B4-BE49-F238E27FC236}">
                <a16:creationId xmlns:a16="http://schemas.microsoft.com/office/drawing/2014/main" id="{A282C1AB-BF7F-F3B1-D4F8-0F57298A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34" y="2157984"/>
            <a:ext cx="4065000" cy="768096"/>
          </a:xfrm>
          <a:prstGeom prst="rect">
            <a:avLst/>
          </a:prstGeom>
        </p:spPr>
      </p:pic>
      <p:pic>
        <p:nvPicPr>
          <p:cNvPr id="28" name="Picture 27" descr="A black text with a square and v&#10;&#10;AI-generated content may be incorrect.">
            <a:extLst>
              <a:ext uri="{FF2B5EF4-FFF2-40B4-BE49-F238E27FC236}">
                <a16:creationId xmlns:a16="http://schemas.microsoft.com/office/drawing/2014/main" id="{31589D56-0C52-8BAA-5614-250E1F394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152" y="1775952"/>
            <a:ext cx="3581400" cy="4445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C70D46-E39D-CF46-7EFA-EA139B3846D4}"/>
              </a:ext>
            </a:extLst>
          </p:cNvPr>
          <p:cNvCxnSpPr>
            <a:cxnSpLocks/>
          </p:cNvCxnSpPr>
          <p:nvPr/>
        </p:nvCxnSpPr>
        <p:spPr>
          <a:xfrm>
            <a:off x="5718047" y="1367290"/>
            <a:ext cx="0" cy="52952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3EFD3-272E-6F4B-5739-03E1EB246312}"/>
              </a:ext>
            </a:extLst>
          </p:cNvPr>
          <p:cNvCxnSpPr>
            <a:cxnSpLocks/>
          </p:cNvCxnSpPr>
          <p:nvPr/>
        </p:nvCxnSpPr>
        <p:spPr>
          <a:xfrm>
            <a:off x="1548384" y="3061978"/>
            <a:ext cx="89611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">
            <a:extLst>
              <a:ext uri="{FF2B5EF4-FFF2-40B4-BE49-F238E27FC236}">
                <a16:creationId xmlns:a16="http://schemas.microsoft.com/office/drawing/2014/main" id="{37E95A67-DE35-CCF1-9FE9-94D07A26C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035" y="3153032"/>
            <a:ext cx="3747546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The goal of the forward process is to turn structured data (an image) into unstructured noise.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Step-by-Step Decay: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We start with a clean image. At each small time step (t), a tiny amount of Gaussian noise is added.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The Markov Chain: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This is a sequential process. The state of the image at step t depends only on the state at t−1.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The End State: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By the time we reach the final step (often T=1000), the original image is completely gone, leaving behind nothing but pure, "white" noise.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Mathematical Fact: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This stage is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fixed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. There is no "learning" here; we are simply following a predefined mathematical schedule to scramble the pixels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08407ADB-F6C9-AB4E-D8AE-CB6EF755F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234" y="3153032"/>
            <a:ext cx="4413504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Since we can't simply "undo" randomness, we train a Neural Network (usually a U-Net) to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predict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how much noise was added at any given step.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The Goal: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Start with a block of random static and "denoise" it step-by-step.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Learning the Path: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The model looks at the noisy image at step t and tries to estimate what it looked like at t−1.It’s essentially subtracting the "fuzz" to reveal the signal.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Iterative Refinement: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By repeating this hundreds of times, the model slowly coaxes a coherent structure out of the chaos.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Conditional Generation: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This is also where your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prompts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come in. The model uses your text as a guide to decide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which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shapes and colors should emerge from the noise.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965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4D2E-DA91-A735-3E1D-5E7D98A5D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803D-2183-09AB-D91D-FBB987826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16" y="652267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7C38-8DE3-6364-3F29-39F91005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46" y="1599770"/>
            <a:ext cx="5523154" cy="4605963"/>
          </a:xfrm>
        </p:spPr>
        <p:txBody>
          <a:bodyPr lIns="91440" tIns="45720" rIns="91440" bIns="45720" anchor="t"/>
          <a:lstStyle/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D86155-958B-4A66-D449-EABDA5E66664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B2662D-31C9-82B2-B76F-66C2930A99A8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35324-145B-A426-F471-D0B03E0EEBB4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34585F-21C0-E700-1BBD-ED6422752957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0CE2E-FB3E-C4E9-13AB-54A9130E4626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76B09-527D-894F-C551-1A8D0DFAC358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1286B-8102-FCE4-BADF-01267983334B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31395-3760-D822-ED20-344188F7D438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287464-0BEA-5DA0-3EDF-71542AA3E3B8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3731B-FFBF-7514-383B-712A2BB39249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3E691C-0F9A-4A22-A596-0E6BA5509501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A09FE-5AAA-3464-4AEB-A011A075A0CA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8C800-A68B-D00F-3261-97578BEB6AE3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F0BED-0D78-5216-6E45-3788C577A7D1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AD1A7-D9CF-9D16-4CC3-05B9AD9C0502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A06B94-5F5A-22B7-3322-DEBFA0550134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251708-4D77-BF5A-177C-1DAF7C84A53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ACA239-AF06-9181-4239-5641AEA0D376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BA6A02-9AE3-7CBE-8C13-38EC411140A7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0FF02D-D754-9F1D-5070-A9CFADDF9BCE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240750-FA4C-532B-26E7-939D8B315AA2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4AA1C6-26EF-8B4C-49B6-C5FDA2DD96C8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425734-F16D-4B1E-5E77-B41C81AAEAC3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0FEF76-C3B4-BCAD-5664-7F0BA41D8902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357EE-88A8-80D8-0757-608CDB89746E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00A338-89B5-79D1-641F-FF3661008628}"/>
                  </a:ext>
                </a:extLst>
              </p:cNvPr>
              <p:cNvSpPr txBox="1"/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00A338-89B5-79D1-641F-FF366100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7" descr="NTU Logo">
            <a:extLst>
              <a:ext uri="{FF2B5EF4-FFF2-40B4-BE49-F238E27FC236}">
                <a16:creationId xmlns:a16="http://schemas.microsoft.com/office/drawing/2014/main" id="{69E502B7-368B-B564-1B78-5E7EA5D9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C5F42B-D32E-B720-C2B6-5124505B6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8428"/>
            <a:ext cx="6719392" cy="29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8EA0-653E-0451-E22A-6F0AB9D8F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72465AEE-C030-061C-F347-98EB5E97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Big Thank You Images – Browse 21,807 Stock Photos, Vectors, and Video |  Adobe Stock">
            <a:extLst>
              <a:ext uri="{FF2B5EF4-FFF2-40B4-BE49-F238E27FC236}">
                <a16:creationId xmlns:a16="http://schemas.microsoft.com/office/drawing/2014/main" id="{8F66B54F-C49F-FF89-ED25-215356EC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1143000"/>
            <a:ext cx="81661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340346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53BC-B59D-5502-5B0F-422762419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NTU Logo">
            <a:extLst>
              <a:ext uri="{FF2B5EF4-FFF2-40B4-BE49-F238E27FC236}">
                <a16:creationId xmlns:a16="http://schemas.microsoft.com/office/drawing/2014/main" id="{8E54E4AF-12C5-FFB1-9BF6-59B694CC7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E578B-5B81-12C0-392F-1B4CD8EB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728" y="981628"/>
            <a:ext cx="5022543" cy="48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0819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EACD6-0587-75B9-7E04-3977FF02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E55C-D7B0-8817-57B7-8C7488742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16" y="652267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F72A-67F7-55A3-FF3D-F43964E20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46" y="1599770"/>
            <a:ext cx="5523154" cy="4605963"/>
          </a:xfrm>
        </p:spPr>
        <p:txBody>
          <a:bodyPr lIns="91440" tIns="45720" rIns="91440" bIns="45720" anchor="t"/>
          <a:lstStyle/>
          <a:p>
            <a:r>
              <a:rPr lang="en-US">
                <a:cs typeface="Arial"/>
              </a:rPr>
              <a:t>An image is represented as a matrix of numbers</a:t>
            </a:r>
          </a:p>
          <a:p>
            <a:pPr lvl="1"/>
            <a:r>
              <a:rPr lang="en-US">
                <a:cs typeface="Arial"/>
              </a:rPr>
              <a:t>Higher Value = More intensity</a:t>
            </a:r>
          </a:p>
          <a:p>
            <a:r>
              <a:rPr lang="en-US">
                <a:cs typeface="Arial"/>
              </a:rPr>
              <a:t>The simplest form of an image only has grayscale </a:t>
            </a:r>
            <a:r>
              <a:rPr lang="en-US" err="1">
                <a:cs typeface="Arial"/>
              </a:rPr>
              <a:t>colours</a:t>
            </a:r>
            <a:endParaRPr lang="en-US">
              <a:cs typeface="Arial"/>
            </a:endParaRP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0D3B17-B6DA-7518-18ED-95DFA5DE8445}"/>
              </a:ext>
            </a:extLst>
          </p:cNvPr>
          <p:cNvSpPr/>
          <p:nvPr/>
        </p:nvSpPr>
        <p:spPr>
          <a:xfrm>
            <a:off x="6932762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7281EE-C476-F0C0-F589-61BE1499F597}"/>
              </a:ext>
            </a:extLst>
          </p:cNvPr>
          <p:cNvSpPr/>
          <p:nvPr/>
        </p:nvSpPr>
        <p:spPr>
          <a:xfrm>
            <a:off x="7760898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F39393-623A-B0B9-C359-D7CB18CF0C10}"/>
              </a:ext>
            </a:extLst>
          </p:cNvPr>
          <p:cNvSpPr/>
          <p:nvPr/>
        </p:nvSpPr>
        <p:spPr>
          <a:xfrm>
            <a:off x="8589034" y="186266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76CF3-DC66-9046-F368-0FDF994E6938}"/>
              </a:ext>
            </a:extLst>
          </p:cNvPr>
          <p:cNvSpPr/>
          <p:nvPr/>
        </p:nvSpPr>
        <p:spPr>
          <a:xfrm>
            <a:off x="9417170" y="186266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D0217-1BA1-C571-718E-C1E4CBA5D23C}"/>
              </a:ext>
            </a:extLst>
          </p:cNvPr>
          <p:cNvSpPr/>
          <p:nvPr/>
        </p:nvSpPr>
        <p:spPr>
          <a:xfrm>
            <a:off x="10245306" y="186266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905FA-02CD-6A2A-FFE8-56A2D13DA2EF}"/>
              </a:ext>
            </a:extLst>
          </p:cNvPr>
          <p:cNvSpPr/>
          <p:nvPr/>
        </p:nvSpPr>
        <p:spPr>
          <a:xfrm>
            <a:off x="6932762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85B2F-19C1-1936-870E-2898BB0E6688}"/>
              </a:ext>
            </a:extLst>
          </p:cNvPr>
          <p:cNvSpPr/>
          <p:nvPr/>
        </p:nvSpPr>
        <p:spPr>
          <a:xfrm>
            <a:off x="7760898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6F89D-5582-3E9F-937A-B1F8865912A6}"/>
              </a:ext>
            </a:extLst>
          </p:cNvPr>
          <p:cNvSpPr/>
          <p:nvPr/>
        </p:nvSpPr>
        <p:spPr>
          <a:xfrm>
            <a:off x="8589034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90EF56-3A66-F581-5008-BC772F227F2C}"/>
              </a:ext>
            </a:extLst>
          </p:cNvPr>
          <p:cNvSpPr/>
          <p:nvPr/>
        </p:nvSpPr>
        <p:spPr>
          <a:xfrm>
            <a:off x="9417170" y="1014402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D96683-B13F-2555-86D3-FB97542DE93F}"/>
              </a:ext>
            </a:extLst>
          </p:cNvPr>
          <p:cNvSpPr/>
          <p:nvPr/>
        </p:nvSpPr>
        <p:spPr>
          <a:xfrm>
            <a:off x="10245306" y="1014402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119113-BC6F-6B57-101C-59590703F997}"/>
              </a:ext>
            </a:extLst>
          </p:cNvPr>
          <p:cNvSpPr/>
          <p:nvPr/>
        </p:nvSpPr>
        <p:spPr>
          <a:xfrm>
            <a:off x="6932762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F7913C-5A9E-7E85-A430-9B1563023317}"/>
              </a:ext>
            </a:extLst>
          </p:cNvPr>
          <p:cNvSpPr/>
          <p:nvPr/>
        </p:nvSpPr>
        <p:spPr>
          <a:xfrm>
            <a:off x="7760898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FD327D-A1CB-9065-9F01-2584BC163547}"/>
              </a:ext>
            </a:extLst>
          </p:cNvPr>
          <p:cNvSpPr/>
          <p:nvPr/>
        </p:nvSpPr>
        <p:spPr>
          <a:xfrm>
            <a:off x="8589034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71794A-F247-FFB9-B4A1-6F859C00AE58}"/>
              </a:ext>
            </a:extLst>
          </p:cNvPr>
          <p:cNvSpPr/>
          <p:nvPr/>
        </p:nvSpPr>
        <p:spPr>
          <a:xfrm>
            <a:off x="9417170" y="1842538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B387B1-8246-13BB-BC27-94F2AD3EF795}"/>
              </a:ext>
            </a:extLst>
          </p:cNvPr>
          <p:cNvSpPr/>
          <p:nvPr/>
        </p:nvSpPr>
        <p:spPr>
          <a:xfrm>
            <a:off x="10245306" y="1842538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8941B3-B756-99AB-CF62-A1C5E85285BD}"/>
              </a:ext>
            </a:extLst>
          </p:cNvPr>
          <p:cNvSpPr/>
          <p:nvPr/>
        </p:nvSpPr>
        <p:spPr>
          <a:xfrm>
            <a:off x="6932762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AB4129-4D32-D350-12CA-331A95966664}"/>
              </a:ext>
            </a:extLst>
          </p:cNvPr>
          <p:cNvSpPr/>
          <p:nvPr/>
        </p:nvSpPr>
        <p:spPr>
          <a:xfrm>
            <a:off x="7760898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1900DE-042E-5A38-6BDC-CBF524672212}"/>
              </a:ext>
            </a:extLst>
          </p:cNvPr>
          <p:cNvSpPr/>
          <p:nvPr/>
        </p:nvSpPr>
        <p:spPr>
          <a:xfrm>
            <a:off x="8589034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00204C-3216-4810-9FDD-6CC246A19032}"/>
              </a:ext>
            </a:extLst>
          </p:cNvPr>
          <p:cNvSpPr/>
          <p:nvPr/>
        </p:nvSpPr>
        <p:spPr>
          <a:xfrm>
            <a:off x="9417170" y="2670674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760F76-32CE-4B4D-CFD8-A2C798A5E04A}"/>
              </a:ext>
            </a:extLst>
          </p:cNvPr>
          <p:cNvSpPr/>
          <p:nvPr/>
        </p:nvSpPr>
        <p:spPr>
          <a:xfrm>
            <a:off x="10245306" y="2670674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17CEA2-F394-4BA2-C0EC-88AC0868D78C}"/>
              </a:ext>
            </a:extLst>
          </p:cNvPr>
          <p:cNvSpPr/>
          <p:nvPr/>
        </p:nvSpPr>
        <p:spPr>
          <a:xfrm>
            <a:off x="6932762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90B1CC-A3CD-B955-48AB-E3FEDE09A16A}"/>
              </a:ext>
            </a:extLst>
          </p:cNvPr>
          <p:cNvSpPr/>
          <p:nvPr/>
        </p:nvSpPr>
        <p:spPr>
          <a:xfrm>
            <a:off x="7760898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0F956A-31AF-DE43-8552-202BD620B94E}"/>
              </a:ext>
            </a:extLst>
          </p:cNvPr>
          <p:cNvSpPr/>
          <p:nvPr/>
        </p:nvSpPr>
        <p:spPr>
          <a:xfrm>
            <a:off x="8589034" y="3498810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85007C-E73B-A59A-CCA4-24663E05E08D}"/>
              </a:ext>
            </a:extLst>
          </p:cNvPr>
          <p:cNvSpPr/>
          <p:nvPr/>
        </p:nvSpPr>
        <p:spPr>
          <a:xfrm>
            <a:off x="9417170" y="3498810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7DCFD9-0200-AA80-8097-D2574D45A6F9}"/>
              </a:ext>
            </a:extLst>
          </p:cNvPr>
          <p:cNvSpPr/>
          <p:nvPr/>
        </p:nvSpPr>
        <p:spPr>
          <a:xfrm>
            <a:off x="10245306" y="3498810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5EB3FE-BBDF-E72C-F343-DBFD86A2C61F}"/>
                  </a:ext>
                </a:extLst>
              </p:cNvPr>
              <p:cNvSpPr txBox="1"/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5EB3FE-BBDF-E72C-F343-DBFD86A2C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42" y="1902663"/>
                <a:ext cx="5413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7" descr="NTU Logo">
            <a:extLst>
              <a:ext uri="{FF2B5EF4-FFF2-40B4-BE49-F238E27FC236}">
                <a16:creationId xmlns:a16="http://schemas.microsoft.com/office/drawing/2014/main" id="{76C4B5F5-3258-A90E-9C9E-8B218C1EE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016355-E045-75F5-BDEE-DAD0B6897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8428"/>
            <a:ext cx="6719392" cy="29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3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A7310E-5C44-97C0-FAE8-D6BF0C765E45}"/>
              </a:ext>
            </a:extLst>
          </p:cNvPr>
          <p:cNvSpPr txBox="1">
            <a:spLocks/>
          </p:cNvSpPr>
          <p:nvPr/>
        </p:nvSpPr>
        <p:spPr>
          <a:xfrm>
            <a:off x="425916" y="652267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Arial"/>
              </a:rPr>
              <a:t>Convolution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4EA92B-5DA7-D63D-1ABD-1113CB10F173}"/>
              </a:ext>
            </a:extLst>
          </p:cNvPr>
          <p:cNvSpPr txBox="1">
            <a:spLocks/>
          </p:cNvSpPr>
          <p:nvPr/>
        </p:nvSpPr>
        <p:spPr>
          <a:xfrm>
            <a:off x="572846" y="1599770"/>
            <a:ext cx="5523154" cy="46059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SG"/>
              <a:t>An RGB image extends this idea by using </a:t>
            </a:r>
            <a:r>
              <a:rPr lang="en-SG">
                <a:solidFill>
                  <a:srgbClr val="D2143E"/>
                </a:solidFill>
              </a:rPr>
              <a:t>three matrices </a:t>
            </a:r>
            <a:r>
              <a:rPr lang="en-SG"/>
              <a:t>instead of one.</a:t>
            </a:r>
          </a:p>
          <a:p>
            <a:pPr>
              <a:buNone/>
            </a:pPr>
            <a:r>
              <a:rPr lang="en-SG"/>
              <a:t>Each pixel is described by three intensity values:</a:t>
            </a:r>
          </a:p>
          <a:p>
            <a:pPr lvl="1"/>
            <a:r>
              <a:rPr lang="en-SG" b="1"/>
              <a:t>R</a:t>
            </a:r>
            <a:r>
              <a:rPr lang="en-SG"/>
              <a:t> – Red channel</a:t>
            </a:r>
          </a:p>
          <a:p>
            <a:pPr lvl="1"/>
            <a:r>
              <a:rPr lang="en-SG" b="1"/>
              <a:t>G</a:t>
            </a:r>
            <a:r>
              <a:rPr lang="en-SG"/>
              <a:t> – Green channel</a:t>
            </a:r>
          </a:p>
          <a:p>
            <a:pPr lvl="1"/>
            <a:r>
              <a:rPr lang="en-SG" b="1"/>
              <a:t>B</a:t>
            </a:r>
            <a:r>
              <a:rPr lang="en-SG"/>
              <a:t> – Blue channel</a:t>
            </a:r>
          </a:p>
          <a:p>
            <a:r>
              <a:rPr lang="en-SG"/>
              <a:t>So instead of a single number per pixel, we now have a triplet:</a:t>
            </a:r>
          </a:p>
          <a:p>
            <a:pPr marL="0" indent="0">
              <a:buNone/>
            </a:pPr>
            <a:r>
              <a:rPr lang="en-SG"/>
              <a:t>	{R,G,B}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5C9EE-3614-8C61-882F-8FF4998A63D3}"/>
              </a:ext>
            </a:extLst>
          </p:cNvPr>
          <p:cNvSpPr/>
          <p:nvPr/>
        </p:nvSpPr>
        <p:spPr>
          <a:xfrm>
            <a:off x="7510012" y="434239"/>
            <a:ext cx="828136" cy="82813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A770CC-5138-A8CE-EDBA-CD8C12F27B69}"/>
              </a:ext>
            </a:extLst>
          </p:cNvPr>
          <p:cNvSpPr/>
          <p:nvPr/>
        </p:nvSpPr>
        <p:spPr>
          <a:xfrm>
            <a:off x="8338148" y="434239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58A80B-3585-56A0-9F3E-B1A8DBB959B9}"/>
              </a:ext>
            </a:extLst>
          </p:cNvPr>
          <p:cNvSpPr/>
          <p:nvPr/>
        </p:nvSpPr>
        <p:spPr>
          <a:xfrm>
            <a:off x="9166284" y="434239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DFA717-02DA-ACAE-5408-E3E94C2B478B}"/>
              </a:ext>
            </a:extLst>
          </p:cNvPr>
          <p:cNvSpPr/>
          <p:nvPr/>
        </p:nvSpPr>
        <p:spPr>
          <a:xfrm>
            <a:off x="9994420" y="434239"/>
            <a:ext cx="828136" cy="82813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D7F1BD-B18E-3AF2-7BF4-13744F0B50A1}"/>
              </a:ext>
            </a:extLst>
          </p:cNvPr>
          <p:cNvSpPr/>
          <p:nvPr/>
        </p:nvSpPr>
        <p:spPr>
          <a:xfrm>
            <a:off x="10822556" y="434239"/>
            <a:ext cx="828136" cy="828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28264-3D60-64BD-1A73-6AFCD474231E}"/>
              </a:ext>
            </a:extLst>
          </p:cNvPr>
          <p:cNvSpPr/>
          <p:nvPr/>
        </p:nvSpPr>
        <p:spPr>
          <a:xfrm>
            <a:off x="7510012" y="126237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8139E7-239B-AC2B-1F34-E9B8AEDE3BAC}"/>
              </a:ext>
            </a:extLst>
          </p:cNvPr>
          <p:cNvSpPr/>
          <p:nvPr/>
        </p:nvSpPr>
        <p:spPr>
          <a:xfrm>
            <a:off x="8338148" y="1262375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A2E12D-0896-F318-E5E8-725D5D71C62F}"/>
              </a:ext>
            </a:extLst>
          </p:cNvPr>
          <p:cNvSpPr/>
          <p:nvPr/>
        </p:nvSpPr>
        <p:spPr>
          <a:xfrm>
            <a:off x="9166284" y="126237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2DEA6-BF90-604F-D027-BB435F469F08}"/>
              </a:ext>
            </a:extLst>
          </p:cNvPr>
          <p:cNvSpPr/>
          <p:nvPr/>
        </p:nvSpPr>
        <p:spPr>
          <a:xfrm>
            <a:off x="9994420" y="1262375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BF1DE2-C27F-87DB-AD4D-FDA9D61AF87C}"/>
              </a:ext>
            </a:extLst>
          </p:cNvPr>
          <p:cNvSpPr/>
          <p:nvPr/>
        </p:nvSpPr>
        <p:spPr>
          <a:xfrm>
            <a:off x="10822556" y="1262375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332269-5B73-517B-11FD-4CB54E24129C}"/>
              </a:ext>
            </a:extLst>
          </p:cNvPr>
          <p:cNvSpPr/>
          <p:nvPr/>
        </p:nvSpPr>
        <p:spPr>
          <a:xfrm>
            <a:off x="7510012" y="2090511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34C0E-8C90-51C9-9313-E50B5C7C8713}"/>
              </a:ext>
            </a:extLst>
          </p:cNvPr>
          <p:cNvSpPr/>
          <p:nvPr/>
        </p:nvSpPr>
        <p:spPr>
          <a:xfrm>
            <a:off x="8338148" y="209051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F3AB70-4206-250B-E6D7-1CADC52D9638}"/>
              </a:ext>
            </a:extLst>
          </p:cNvPr>
          <p:cNvSpPr/>
          <p:nvPr/>
        </p:nvSpPr>
        <p:spPr>
          <a:xfrm>
            <a:off x="9166284" y="209051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1513DC-A4BD-5E1C-8026-4B130CCBBC42}"/>
              </a:ext>
            </a:extLst>
          </p:cNvPr>
          <p:cNvSpPr/>
          <p:nvPr/>
        </p:nvSpPr>
        <p:spPr>
          <a:xfrm>
            <a:off x="9994420" y="209051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CFFD0A-4F4C-F766-FED1-F5209AB3F0EC}"/>
              </a:ext>
            </a:extLst>
          </p:cNvPr>
          <p:cNvSpPr/>
          <p:nvPr/>
        </p:nvSpPr>
        <p:spPr>
          <a:xfrm>
            <a:off x="10822556" y="2090511"/>
            <a:ext cx="828136" cy="8281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2620B6-8E74-2602-30EC-2F30F2336883}"/>
              </a:ext>
            </a:extLst>
          </p:cNvPr>
          <p:cNvSpPr/>
          <p:nvPr/>
        </p:nvSpPr>
        <p:spPr>
          <a:xfrm>
            <a:off x="7510012" y="2918647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1FA1FB-CF8F-D3EA-F31C-3116CA11C50B}"/>
              </a:ext>
            </a:extLst>
          </p:cNvPr>
          <p:cNvSpPr/>
          <p:nvPr/>
        </p:nvSpPr>
        <p:spPr>
          <a:xfrm>
            <a:off x="8338148" y="291864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8A8EB0-13B2-46E5-8708-CC6F4B4B7274}"/>
              </a:ext>
            </a:extLst>
          </p:cNvPr>
          <p:cNvSpPr/>
          <p:nvPr/>
        </p:nvSpPr>
        <p:spPr>
          <a:xfrm>
            <a:off x="9166284" y="2918647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C61082-712F-0F65-4FAD-C6A5A403188F}"/>
              </a:ext>
            </a:extLst>
          </p:cNvPr>
          <p:cNvSpPr/>
          <p:nvPr/>
        </p:nvSpPr>
        <p:spPr>
          <a:xfrm>
            <a:off x="9994420" y="291864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D46FC1-3EE1-AB46-8BE7-EFCFCA57DB37}"/>
              </a:ext>
            </a:extLst>
          </p:cNvPr>
          <p:cNvSpPr/>
          <p:nvPr/>
        </p:nvSpPr>
        <p:spPr>
          <a:xfrm>
            <a:off x="10822556" y="2918647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C95D8E-9E94-A15D-91F5-D3E207659F53}"/>
              </a:ext>
            </a:extLst>
          </p:cNvPr>
          <p:cNvSpPr/>
          <p:nvPr/>
        </p:nvSpPr>
        <p:spPr>
          <a:xfrm>
            <a:off x="7510012" y="3746783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178D79-C5DB-DE5A-A8FC-3091AF9DCBBA}"/>
              </a:ext>
            </a:extLst>
          </p:cNvPr>
          <p:cNvSpPr/>
          <p:nvPr/>
        </p:nvSpPr>
        <p:spPr>
          <a:xfrm>
            <a:off x="8338148" y="374678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C22AFF-36E5-F53D-C84C-AD03DC8772FD}"/>
              </a:ext>
            </a:extLst>
          </p:cNvPr>
          <p:cNvSpPr/>
          <p:nvPr/>
        </p:nvSpPr>
        <p:spPr>
          <a:xfrm>
            <a:off x="9166284" y="3746783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D76580-C65A-F6F6-84EA-BC9959CE4DF1}"/>
              </a:ext>
            </a:extLst>
          </p:cNvPr>
          <p:cNvSpPr/>
          <p:nvPr/>
        </p:nvSpPr>
        <p:spPr>
          <a:xfrm>
            <a:off x="9994420" y="374678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EC32F4-2925-A131-3D66-5E3EB1A5DAD5}"/>
              </a:ext>
            </a:extLst>
          </p:cNvPr>
          <p:cNvSpPr/>
          <p:nvPr/>
        </p:nvSpPr>
        <p:spPr>
          <a:xfrm>
            <a:off x="10822556" y="3746783"/>
            <a:ext cx="828136" cy="828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E9FD2A-5C91-9749-8F8F-EFDE4EF14791}"/>
                  </a:ext>
                </a:extLst>
              </p:cNvPr>
              <p:cNvSpPr txBox="1"/>
              <p:nvPr/>
            </p:nvSpPr>
            <p:spPr>
              <a:xfrm>
                <a:off x="11650692" y="2150636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E9FD2A-5C91-9749-8F8F-EFDE4EF1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692" y="2150636"/>
                <a:ext cx="5413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7" descr="NTU Logo">
            <a:extLst>
              <a:ext uri="{FF2B5EF4-FFF2-40B4-BE49-F238E27FC236}">
                <a16:creationId xmlns:a16="http://schemas.microsoft.com/office/drawing/2014/main" id="{15EF8877-A36B-ABBA-4DFA-F3CD2EA4A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98" y="6100326"/>
            <a:ext cx="1498216" cy="5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FA84FBF-CE6B-8C18-BED7-A388691FE68F}"/>
              </a:ext>
            </a:extLst>
          </p:cNvPr>
          <p:cNvSpPr/>
          <p:nvPr/>
        </p:nvSpPr>
        <p:spPr>
          <a:xfrm>
            <a:off x="7095944" y="876799"/>
            <a:ext cx="828136" cy="828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D6804B-F802-DE91-86ED-3A289DF23771}"/>
              </a:ext>
            </a:extLst>
          </p:cNvPr>
          <p:cNvSpPr/>
          <p:nvPr/>
        </p:nvSpPr>
        <p:spPr>
          <a:xfrm>
            <a:off x="7924080" y="876799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83F714-EC8E-7DA0-79FD-ED37E1A39CF1}"/>
              </a:ext>
            </a:extLst>
          </p:cNvPr>
          <p:cNvSpPr/>
          <p:nvPr/>
        </p:nvSpPr>
        <p:spPr>
          <a:xfrm>
            <a:off x="8752216" y="876799"/>
            <a:ext cx="828136" cy="828136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2759D2-9CC0-6447-7119-6AB672AC4AD8}"/>
              </a:ext>
            </a:extLst>
          </p:cNvPr>
          <p:cNvSpPr/>
          <p:nvPr/>
        </p:nvSpPr>
        <p:spPr>
          <a:xfrm>
            <a:off x="9580352" y="876799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5E0DBB-F728-BACD-1658-BB28BBD32556}"/>
              </a:ext>
            </a:extLst>
          </p:cNvPr>
          <p:cNvSpPr/>
          <p:nvPr/>
        </p:nvSpPr>
        <p:spPr>
          <a:xfrm>
            <a:off x="10408488" y="876799"/>
            <a:ext cx="828136" cy="828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79FC2A-3EEF-694F-FF85-82ED1046D6BC}"/>
              </a:ext>
            </a:extLst>
          </p:cNvPr>
          <p:cNvSpPr/>
          <p:nvPr/>
        </p:nvSpPr>
        <p:spPr>
          <a:xfrm>
            <a:off x="7095944" y="170493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94DB66-DB86-1EED-F749-E425301B017E}"/>
              </a:ext>
            </a:extLst>
          </p:cNvPr>
          <p:cNvSpPr/>
          <p:nvPr/>
        </p:nvSpPr>
        <p:spPr>
          <a:xfrm>
            <a:off x="7924080" y="1704935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5128CB9-0540-6D5D-55AE-D159B72480D8}"/>
              </a:ext>
            </a:extLst>
          </p:cNvPr>
          <p:cNvSpPr/>
          <p:nvPr/>
        </p:nvSpPr>
        <p:spPr>
          <a:xfrm>
            <a:off x="8752216" y="1704935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D58B00-32BF-0669-07F1-26B9D60A61F5}"/>
              </a:ext>
            </a:extLst>
          </p:cNvPr>
          <p:cNvSpPr/>
          <p:nvPr/>
        </p:nvSpPr>
        <p:spPr>
          <a:xfrm>
            <a:off x="9580352" y="1704935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4E8CDE-BA6A-D660-7E82-3CE90A9087EE}"/>
              </a:ext>
            </a:extLst>
          </p:cNvPr>
          <p:cNvSpPr/>
          <p:nvPr/>
        </p:nvSpPr>
        <p:spPr>
          <a:xfrm>
            <a:off x="10408488" y="1704935"/>
            <a:ext cx="828136" cy="828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2C2EE7-C7C5-A42B-AE81-ED58DA26C6A9}"/>
              </a:ext>
            </a:extLst>
          </p:cNvPr>
          <p:cNvSpPr/>
          <p:nvPr/>
        </p:nvSpPr>
        <p:spPr>
          <a:xfrm>
            <a:off x="7095944" y="2533071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92191F-876D-3A2F-1175-89F81F29FE79}"/>
              </a:ext>
            </a:extLst>
          </p:cNvPr>
          <p:cNvSpPr/>
          <p:nvPr/>
        </p:nvSpPr>
        <p:spPr>
          <a:xfrm>
            <a:off x="7924080" y="253307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C8FB29-0E2E-4967-B5B8-F0F820E05022}"/>
              </a:ext>
            </a:extLst>
          </p:cNvPr>
          <p:cNvSpPr/>
          <p:nvPr/>
        </p:nvSpPr>
        <p:spPr>
          <a:xfrm>
            <a:off x="8752216" y="253307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A8C006-B5AF-4837-47B0-7F88367C4F07}"/>
              </a:ext>
            </a:extLst>
          </p:cNvPr>
          <p:cNvSpPr/>
          <p:nvPr/>
        </p:nvSpPr>
        <p:spPr>
          <a:xfrm>
            <a:off x="9580352" y="2533071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01FC94-A0B0-9F43-095F-846266CB70D7}"/>
              </a:ext>
            </a:extLst>
          </p:cNvPr>
          <p:cNvSpPr/>
          <p:nvPr/>
        </p:nvSpPr>
        <p:spPr>
          <a:xfrm>
            <a:off x="10408488" y="2533071"/>
            <a:ext cx="828136" cy="828136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1BD8D0-4C9B-2799-439D-215D1FFBCFE4}"/>
              </a:ext>
            </a:extLst>
          </p:cNvPr>
          <p:cNvSpPr/>
          <p:nvPr/>
        </p:nvSpPr>
        <p:spPr>
          <a:xfrm>
            <a:off x="7095944" y="3361207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971B49-3AF5-7FEE-FC60-17DF8C65A1DA}"/>
              </a:ext>
            </a:extLst>
          </p:cNvPr>
          <p:cNvSpPr/>
          <p:nvPr/>
        </p:nvSpPr>
        <p:spPr>
          <a:xfrm>
            <a:off x="7924080" y="336120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602113-9F17-3928-BDBB-09FEDA41898D}"/>
              </a:ext>
            </a:extLst>
          </p:cNvPr>
          <p:cNvSpPr/>
          <p:nvPr/>
        </p:nvSpPr>
        <p:spPr>
          <a:xfrm>
            <a:off x="8752216" y="3361207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1E24574-2D75-5C65-5ED4-A160EFE4754A}"/>
              </a:ext>
            </a:extLst>
          </p:cNvPr>
          <p:cNvSpPr/>
          <p:nvPr/>
        </p:nvSpPr>
        <p:spPr>
          <a:xfrm>
            <a:off x="9580352" y="3361207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77FF21-D343-AD3C-F7C1-C0A953D4BC77}"/>
              </a:ext>
            </a:extLst>
          </p:cNvPr>
          <p:cNvSpPr/>
          <p:nvPr/>
        </p:nvSpPr>
        <p:spPr>
          <a:xfrm>
            <a:off x="10408488" y="3361207"/>
            <a:ext cx="828136" cy="828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C440251-A212-CAEC-5D41-575BF2B171F7}"/>
              </a:ext>
            </a:extLst>
          </p:cNvPr>
          <p:cNvSpPr/>
          <p:nvPr/>
        </p:nvSpPr>
        <p:spPr>
          <a:xfrm>
            <a:off x="7095944" y="4189343"/>
            <a:ext cx="828136" cy="8281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287ADCA-3356-423E-CD98-2B4457CAC8CF}"/>
              </a:ext>
            </a:extLst>
          </p:cNvPr>
          <p:cNvSpPr/>
          <p:nvPr/>
        </p:nvSpPr>
        <p:spPr>
          <a:xfrm>
            <a:off x="7924080" y="418934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E696342-B66F-2813-158B-D20E632FEC5C}"/>
              </a:ext>
            </a:extLst>
          </p:cNvPr>
          <p:cNvSpPr/>
          <p:nvPr/>
        </p:nvSpPr>
        <p:spPr>
          <a:xfrm>
            <a:off x="8752216" y="4189343"/>
            <a:ext cx="828136" cy="8281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711AA7-8823-DA9A-2D37-D31CF810F15A}"/>
              </a:ext>
            </a:extLst>
          </p:cNvPr>
          <p:cNvSpPr/>
          <p:nvPr/>
        </p:nvSpPr>
        <p:spPr>
          <a:xfrm>
            <a:off x="9580352" y="4189343"/>
            <a:ext cx="828136" cy="8281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69FFA6-2F8E-AE5A-AAE7-976F66F3C1CB}"/>
              </a:ext>
            </a:extLst>
          </p:cNvPr>
          <p:cNvSpPr/>
          <p:nvPr/>
        </p:nvSpPr>
        <p:spPr>
          <a:xfrm>
            <a:off x="10408488" y="4189343"/>
            <a:ext cx="828136" cy="8281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E918E6-5EBF-2FB3-9899-76F3A23A6CAE}"/>
                  </a:ext>
                </a:extLst>
              </p:cNvPr>
              <p:cNvSpPr txBox="1"/>
              <p:nvPr/>
            </p:nvSpPr>
            <p:spPr>
              <a:xfrm>
                <a:off x="11236624" y="2593196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E918E6-5EBF-2FB3-9899-76F3A23A6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624" y="2593196"/>
                <a:ext cx="54130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53C54364-8EC8-7D3C-7DB9-E4E4ED640A2C}"/>
              </a:ext>
            </a:extLst>
          </p:cNvPr>
          <p:cNvSpPr/>
          <p:nvPr/>
        </p:nvSpPr>
        <p:spPr>
          <a:xfrm>
            <a:off x="6490643" y="1337104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AD25FE0-CD74-3AB0-95C3-22334927EB6B}"/>
              </a:ext>
            </a:extLst>
          </p:cNvPr>
          <p:cNvSpPr/>
          <p:nvPr/>
        </p:nvSpPr>
        <p:spPr>
          <a:xfrm>
            <a:off x="7318779" y="1337104"/>
            <a:ext cx="828136" cy="828136"/>
          </a:xfrm>
          <a:prstGeom prst="rect">
            <a:avLst/>
          </a:prstGeom>
          <a:solidFill>
            <a:srgbClr val="FF68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78F8E7-FD6B-D3FF-250E-9472B7A484FD}"/>
              </a:ext>
            </a:extLst>
          </p:cNvPr>
          <p:cNvSpPr/>
          <p:nvPr/>
        </p:nvSpPr>
        <p:spPr>
          <a:xfrm>
            <a:off x="8146915" y="1337104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063DF88-8F77-243C-1C5A-6249E3495410}"/>
              </a:ext>
            </a:extLst>
          </p:cNvPr>
          <p:cNvSpPr/>
          <p:nvPr/>
        </p:nvSpPr>
        <p:spPr>
          <a:xfrm>
            <a:off x="8975051" y="1337104"/>
            <a:ext cx="828136" cy="828136"/>
          </a:xfrm>
          <a:prstGeom prst="rect">
            <a:avLst/>
          </a:prstGeom>
          <a:solidFill>
            <a:srgbClr val="FF68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E98916-E383-A06D-F3E7-2BD51BC6EEEB}"/>
              </a:ext>
            </a:extLst>
          </p:cNvPr>
          <p:cNvSpPr/>
          <p:nvPr/>
        </p:nvSpPr>
        <p:spPr>
          <a:xfrm>
            <a:off x="9803187" y="1337104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635F46-511C-4BC5-948F-6F039749DB1A}"/>
              </a:ext>
            </a:extLst>
          </p:cNvPr>
          <p:cNvSpPr/>
          <p:nvPr/>
        </p:nvSpPr>
        <p:spPr>
          <a:xfrm>
            <a:off x="6490643" y="2165240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1ABCB5-C193-F07F-1E28-336CF40781D5}"/>
              </a:ext>
            </a:extLst>
          </p:cNvPr>
          <p:cNvSpPr/>
          <p:nvPr/>
        </p:nvSpPr>
        <p:spPr>
          <a:xfrm>
            <a:off x="7318779" y="2165240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6AC974-5B15-B0A2-205B-0643C5E323DF}"/>
              </a:ext>
            </a:extLst>
          </p:cNvPr>
          <p:cNvSpPr/>
          <p:nvPr/>
        </p:nvSpPr>
        <p:spPr>
          <a:xfrm>
            <a:off x="8146915" y="2165240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F51CDE6-648E-C46B-C89A-11A8147935B6}"/>
              </a:ext>
            </a:extLst>
          </p:cNvPr>
          <p:cNvSpPr/>
          <p:nvPr/>
        </p:nvSpPr>
        <p:spPr>
          <a:xfrm>
            <a:off x="8975051" y="2165240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7C3873A-935A-B71F-70CE-3D9F2B43AF9C}"/>
              </a:ext>
            </a:extLst>
          </p:cNvPr>
          <p:cNvSpPr/>
          <p:nvPr/>
        </p:nvSpPr>
        <p:spPr>
          <a:xfrm>
            <a:off x="9803187" y="2165240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6C7F2AA-4B80-029D-2A50-D6BFD65290FA}"/>
              </a:ext>
            </a:extLst>
          </p:cNvPr>
          <p:cNvSpPr/>
          <p:nvPr/>
        </p:nvSpPr>
        <p:spPr>
          <a:xfrm>
            <a:off x="6490643" y="2993376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45EDFF-AA12-AF89-97DD-16E676F911A5}"/>
              </a:ext>
            </a:extLst>
          </p:cNvPr>
          <p:cNvSpPr/>
          <p:nvPr/>
        </p:nvSpPr>
        <p:spPr>
          <a:xfrm>
            <a:off x="7318779" y="2993376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214719-7FC9-EB9B-0B29-012E77053F08}"/>
              </a:ext>
            </a:extLst>
          </p:cNvPr>
          <p:cNvSpPr/>
          <p:nvPr/>
        </p:nvSpPr>
        <p:spPr>
          <a:xfrm>
            <a:off x="8146915" y="2993376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717B97-C64F-6736-EA1F-72A35396EB52}"/>
              </a:ext>
            </a:extLst>
          </p:cNvPr>
          <p:cNvSpPr/>
          <p:nvPr/>
        </p:nvSpPr>
        <p:spPr>
          <a:xfrm>
            <a:off x="8975051" y="2993376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A89F8B1-5005-F934-8D4B-B128C24F9BA3}"/>
              </a:ext>
            </a:extLst>
          </p:cNvPr>
          <p:cNvSpPr/>
          <p:nvPr/>
        </p:nvSpPr>
        <p:spPr>
          <a:xfrm>
            <a:off x="9803187" y="2993376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0C2279-11B5-6562-53E8-33F97E6E20C8}"/>
              </a:ext>
            </a:extLst>
          </p:cNvPr>
          <p:cNvSpPr/>
          <p:nvPr/>
        </p:nvSpPr>
        <p:spPr>
          <a:xfrm>
            <a:off x="6490643" y="3821512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9408A6-454B-7CFA-1365-48471F61DA56}"/>
              </a:ext>
            </a:extLst>
          </p:cNvPr>
          <p:cNvSpPr/>
          <p:nvPr/>
        </p:nvSpPr>
        <p:spPr>
          <a:xfrm>
            <a:off x="7318779" y="3821512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7CF161C-AAA1-1588-C6FB-B712AC746025}"/>
              </a:ext>
            </a:extLst>
          </p:cNvPr>
          <p:cNvSpPr/>
          <p:nvPr/>
        </p:nvSpPr>
        <p:spPr>
          <a:xfrm>
            <a:off x="8146915" y="3821512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B2C717F-209B-77FB-0A12-970242BC94EC}"/>
              </a:ext>
            </a:extLst>
          </p:cNvPr>
          <p:cNvSpPr/>
          <p:nvPr/>
        </p:nvSpPr>
        <p:spPr>
          <a:xfrm>
            <a:off x="8975051" y="3821512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68BBDF8-A1B7-EBF3-11ED-9727D36FCB2A}"/>
              </a:ext>
            </a:extLst>
          </p:cNvPr>
          <p:cNvSpPr/>
          <p:nvPr/>
        </p:nvSpPr>
        <p:spPr>
          <a:xfrm>
            <a:off x="9803187" y="3821512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B65B5A-CC16-60E3-71C0-48B9F60D0025}"/>
              </a:ext>
            </a:extLst>
          </p:cNvPr>
          <p:cNvSpPr/>
          <p:nvPr/>
        </p:nvSpPr>
        <p:spPr>
          <a:xfrm>
            <a:off x="6490643" y="4649648"/>
            <a:ext cx="828136" cy="828136"/>
          </a:xfrm>
          <a:prstGeom prst="rect">
            <a:avLst/>
          </a:prstGeom>
          <a:solidFill>
            <a:srgbClr val="FF68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01B4CD4-C6EE-EE2C-3D5B-F34C950A30A0}"/>
              </a:ext>
            </a:extLst>
          </p:cNvPr>
          <p:cNvSpPr/>
          <p:nvPr/>
        </p:nvSpPr>
        <p:spPr>
          <a:xfrm>
            <a:off x="7318779" y="4649648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BDF34D-2FC3-46DB-7EA1-CC7D151601B6}"/>
              </a:ext>
            </a:extLst>
          </p:cNvPr>
          <p:cNvSpPr/>
          <p:nvPr/>
        </p:nvSpPr>
        <p:spPr>
          <a:xfrm>
            <a:off x="8146915" y="4649648"/>
            <a:ext cx="828136" cy="828136"/>
          </a:xfrm>
          <a:prstGeom prst="rect">
            <a:avLst/>
          </a:prstGeom>
          <a:solidFill>
            <a:srgbClr val="FFC8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11D470-FB92-D352-D7CD-D63BF7E36F7A}"/>
              </a:ext>
            </a:extLst>
          </p:cNvPr>
          <p:cNvSpPr/>
          <p:nvPr/>
        </p:nvSpPr>
        <p:spPr>
          <a:xfrm>
            <a:off x="8975051" y="4649648"/>
            <a:ext cx="828136" cy="828136"/>
          </a:xfrm>
          <a:prstGeom prst="rect">
            <a:avLst/>
          </a:prstGeom>
          <a:solidFill>
            <a:srgbClr val="D2143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5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A4342D-DA52-B5DA-C965-50D78961B009}"/>
              </a:ext>
            </a:extLst>
          </p:cNvPr>
          <p:cNvSpPr/>
          <p:nvPr/>
        </p:nvSpPr>
        <p:spPr>
          <a:xfrm>
            <a:off x="9803187" y="4649648"/>
            <a:ext cx="828136" cy="828136"/>
          </a:xfrm>
          <a:prstGeom prst="rect">
            <a:avLst/>
          </a:prstGeom>
          <a:solidFill>
            <a:srgbClr val="FF687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1E02592-E490-4BE2-0831-6A9E359354EC}"/>
                  </a:ext>
                </a:extLst>
              </p:cNvPr>
              <p:cNvSpPr txBox="1"/>
              <p:nvPr/>
            </p:nvSpPr>
            <p:spPr>
              <a:xfrm>
                <a:off x="10631323" y="3053501"/>
                <a:ext cx="5413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SG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1E02592-E490-4BE2-0831-6A9E35935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323" y="3053501"/>
                <a:ext cx="54130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74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5310</Words>
  <Application>Microsoft Macintosh PowerPoint</Application>
  <PresentationFormat>Widescreen</PresentationFormat>
  <Paragraphs>1803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Cambria Math</vt:lpstr>
      <vt:lpstr>Wingdings</vt:lpstr>
      <vt:lpstr>Office Theme</vt:lpstr>
      <vt:lpstr>Image Processing with Deep Learning</vt:lpstr>
      <vt:lpstr>Agenda</vt:lpstr>
      <vt:lpstr>A Real-World Problem...</vt:lpstr>
      <vt:lpstr>A Real-World Problem...</vt:lpstr>
      <vt:lpstr>Introduction To Convolution</vt:lpstr>
      <vt:lpstr>PowerPoint Presentation</vt:lpstr>
      <vt:lpstr>Convolution</vt:lpstr>
      <vt:lpstr>Convolution</vt:lpstr>
      <vt:lpstr>PowerPoint Presentation</vt:lpstr>
      <vt:lpstr>PowerPoint Presentation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Classification With CNNS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Depth</vt:lpstr>
      <vt:lpstr>PowerPoint Presentation</vt:lpstr>
      <vt:lpstr>Agenda</vt:lpstr>
      <vt:lpstr>Core Computer Vision Tasks</vt:lpstr>
      <vt:lpstr>PowerPoint Presentation</vt:lpstr>
      <vt:lpstr>End-to-End Computer Vision Tasks Pipeline</vt:lpstr>
      <vt:lpstr>End-to-End Computer Vision Tasks Pipeline</vt:lpstr>
      <vt:lpstr>Core Computer Vision Tasks</vt:lpstr>
      <vt:lpstr>LeNet</vt:lpstr>
      <vt:lpstr>Minibatches</vt:lpstr>
      <vt:lpstr>Image Segmentation</vt:lpstr>
      <vt:lpstr>U-Net</vt:lpstr>
      <vt:lpstr>Diffusion Models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#DON SIMAN PATABANDI AMASHI NIWARTHANA#</dc:creator>
  <cp:lastModifiedBy>#DON SIMAN PATABANDI AMASHI NIWARTHANA#</cp:lastModifiedBy>
  <cp:revision>2</cp:revision>
  <dcterms:created xsi:type="dcterms:W3CDTF">2026-01-21T09:22:00Z</dcterms:created>
  <dcterms:modified xsi:type="dcterms:W3CDTF">2026-02-06T02:33:44Z</dcterms:modified>
</cp:coreProperties>
</file>